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8" r:id="rId2"/>
    <p:sldId id="344" r:id="rId3"/>
    <p:sldId id="274" r:id="rId4"/>
    <p:sldId id="271" r:id="rId5"/>
    <p:sldId id="334" r:id="rId6"/>
    <p:sldId id="335" r:id="rId7"/>
    <p:sldId id="360" r:id="rId8"/>
    <p:sldId id="336" r:id="rId9"/>
    <p:sldId id="277" r:id="rId10"/>
    <p:sldId id="340" r:id="rId11"/>
    <p:sldId id="355" r:id="rId12"/>
    <p:sldId id="342" r:id="rId13"/>
    <p:sldId id="343" r:id="rId14"/>
    <p:sldId id="289" r:id="rId15"/>
    <p:sldId id="275" r:id="rId16"/>
    <p:sldId id="296" r:id="rId17"/>
    <p:sldId id="320" r:id="rId18"/>
    <p:sldId id="345" r:id="rId19"/>
    <p:sldId id="347" r:id="rId20"/>
    <p:sldId id="349" r:id="rId21"/>
    <p:sldId id="350" r:id="rId22"/>
    <p:sldId id="325" r:id="rId23"/>
    <p:sldId id="326" r:id="rId24"/>
    <p:sldId id="327" r:id="rId25"/>
    <p:sldId id="329" r:id="rId26"/>
    <p:sldId id="330" r:id="rId27"/>
    <p:sldId id="331" r:id="rId28"/>
    <p:sldId id="316" r:id="rId29"/>
    <p:sldId id="305" r:id="rId30"/>
    <p:sldId id="314" r:id="rId31"/>
    <p:sldId id="359" r:id="rId32"/>
    <p:sldId id="276" r:id="rId33"/>
    <p:sldId id="315" r:id="rId34"/>
    <p:sldId id="357" r:id="rId35"/>
    <p:sldId id="358" r:id="rId36"/>
    <p:sldId id="324" r:id="rId37"/>
    <p:sldId id="279" r:id="rId38"/>
    <p:sldId id="356" r:id="rId39"/>
    <p:sldId id="280" r:id="rId40"/>
    <p:sldId id="322" r:id="rId41"/>
    <p:sldId id="353" r:id="rId42"/>
    <p:sldId id="311" r:id="rId43"/>
    <p:sldId id="28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0F2"/>
    <a:srgbClr val="B7D8A0"/>
    <a:srgbClr val="FFCC00"/>
    <a:srgbClr val="FD512F"/>
    <a:srgbClr val="A86ED4"/>
    <a:srgbClr val="CDFBCF"/>
    <a:srgbClr val="E48686"/>
    <a:srgbClr val="EDED13"/>
    <a:srgbClr val="B482DA"/>
    <a:srgbClr val="DFA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943" autoAdjust="0"/>
  </p:normalViewPr>
  <p:slideViewPr>
    <p:cSldViewPr snapToGrid="0">
      <p:cViewPr varScale="1">
        <p:scale>
          <a:sx n="96" d="100"/>
          <a:sy n="96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6635-EE7B-4AD3-8F5A-7DE0F34D4DDC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079A8-4938-41A4-9CF4-937F205D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49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3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60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30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82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59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13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619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교통체증으로 인해 골든 타임 안에 도착하는 경우의 비율이 약 </a:t>
            </a:r>
            <a:r>
              <a:rPr lang="en-US" altLang="ko-KR" dirty="0"/>
              <a:t>51</a:t>
            </a:r>
            <a:r>
              <a:rPr lang="ko-KR" altLang="en-US" dirty="0" err="1"/>
              <a:t>퍼라는</a:t>
            </a:r>
            <a:r>
              <a:rPr lang="ko-KR" altLang="en-US" dirty="0"/>
              <a:t> 통계자료</a:t>
            </a:r>
            <a:endParaRPr lang="en-US" altLang="ko-KR" dirty="0"/>
          </a:p>
          <a:p>
            <a:r>
              <a:rPr lang="ko-KR" altLang="en-US" dirty="0"/>
              <a:t>긴급차량 객체 탐지를 통한 신호 자동 제어 도입으로 교통체증을 없앨 수 있으므로</a:t>
            </a:r>
            <a:endParaRPr lang="en-US" altLang="ko-KR" dirty="0"/>
          </a:p>
          <a:p>
            <a:r>
              <a:rPr lang="ko-KR" altLang="en-US" dirty="0"/>
              <a:t>골든 타임 확보 가능성을 증가할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48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보행자 교통사고 전체 </a:t>
            </a:r>
            <a:r>
              <a:rPr lang="ko-KR" altLang="en-US" dirty="0" err="1"/>
              <a:t>통계중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퍼센트가 넘는 비율이</a:t>
            </a:r>
            <a:endParaRPr lang="en-US" altLang="ko-KR" dirty="0"/>
          </a:p>
          <a:p>
            <a:r>
              <a:rPr lang="ko-KR" altLang="en-US" dirty="0"/>
              <a:t>보행자 횡단 중 우회전하는 차량의 의해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보행자 횡단 중 우회전 실태를 조사해 보니</a:t>
            </a:r>
            <a:endParaRPr lang="en-US" altLang="ko-KR" dirty="0"/>
          </a:p>
          <a:p>
            <a:r>
              <a:rPr lang="en-US" altLang="ko-KR" dirty="0"/>
              <a:t>50</a:t>
            </a:r>
            <a:r>
              <a:rPr lang="ko-KR" altLang="en-US" dirty="0"/>
              <a:t>퍼센트가 넘는 운전자들이 우회전시 정지하지 않고 주행하는 것으로 나타났다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때문에  보행자 신호등에 우회전 신호도 같이 나타냄으로써 </a:t>
            </a:r>
            <a:endParaRPr lang="en-US" altLang="ko-KR" dirty="0"/>
          </a:p>
          <a:p>
            <a:r>
              <a:rPr lang="ko-KR" altLang="en-US" dirty="0"/>
              <a:t>사고 위험률을 낮출 수 있을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 딜레마 존과 같은</a:t>
            </a:r>
            <a:endParaRPr lang="en-US" altLang="ko-KR" dirty="0"/>
          </a:p>
          <a:p>
            <a:r>
              <a:rPr lang="ko-KR" altLang="en-US" dirty="0"/>
              <a:t>운전자</a:t>
            </a:r>
            <a:r>
              <a:rPr lang="en-US" altLang="ko-KR" dirty="0"/>
              <a:t>, </a:t>
            </a:r>
            <a:r>
              <a:rPr lang="ko-KR" altLang="en-US" dirty="0"/>
              <a:t>보행자 모두에게 교통 정보를 쉽게 전달하여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75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원격 신호등을 제어를 통해</a:t>
            </a:r>
            <a:endParaRPr lang="en-US" altLang="ko-KR" dirty="0"/>
          </a:p>
          <a:p>
            <a:r>
              <a:rPr lang="ko-KR" altLang="en-US" dirty="0"/>
              <a:t>재난 상황과 같이 수동으로 길을 통제하는 상황에서 인력비용을 절감할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580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16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지도에 실시간 이동경로 표시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07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495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017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25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77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06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74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53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3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1.wav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microsoft.com/office/2007/relationships/hdphoto" Target="../media/hdphoto5.wdp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jpeg"/><Relationship Id="rId1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microsoft.com/office/2007/relationships/hdphoto" Target="../media/hdphoto3.wdp"/><Relationship Id="rId4" Type="http://schemas.openxmlformats.org/officeDocument/2006/relationships/image" Target="../media/image37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0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microsoft.com/office/2007/relationships/hdphoto" Target="../media/hdphoto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7.png"/><Relationship Id="rId7" Type="http://schemas.microsoft.com/office/2007/relationships/hdphoto" Target="../media/hdphoto7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microsoft.com/office/2007/relationships/hdphoto" Target="../media/hdphoto6.wdp"/><Relationship Id="rId4" Type="http://schemas.openxmlformats.org/officeDocument/2006/relationships/image" Target="../media/image68.png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g"/><Relationship Id="rId10" Type="http://schemas.microsoft.com/office/2007/relationships/hdphoto" Target="../media/hdphoto9.wdp"/><Relationship Id="rId4" Type="http://schemas.microsoft.com/office/2007/relationships/hdphoto" Target="../media/hdphoto3.wdp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microsoft.com/office/2007/relationships/hdphoto" Target="../media/hdphoto10.wdp"/><Relationship Id="rId10" Type="http://schemas.openxmlformats.org/officeDocument/2006/relationships/image" Target="../media/image85.jp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microsoft.com/office/2007/relationships/hdphoto" Target="../media/hdphoto3.wdp"/><Relationship Id="rId12" Type="http://schemas.openxmlformats.org/officeDocument/2006/relationships/image" Target="../media/image93.jpg"/><Relationship Id="rId17" Type="http://schemas.microsoft.com/office/2007/relationships/hdphoto" Target="../media/hdphoto11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2.jpg"/><Relationship Id="rId5" Type="http://schemas.openxmlformats.org/officeDocument/2006/relationships/image" Target="../media/image88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5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8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microsoft.com/office/2007/relationships/hdphoto" Target="../media/hdphoto3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info.daegu.go.kr/newshome/mtnmain.php?mtnkey=articleview&amp;mkey=scatelist&amp;aid=249489&amp;bpage=1&amp;stext=" TargetMode="External"/><Relationship Id="rId7" Type="http://schemas.openxmlformats.org/officeDocument/2006/relationships/hyperlink" Target="https://news.seoul.go.kr/traffic/files/2018/11/5c0085353b3517.05190684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elog.io/@yookyungkho/%EB%94%A5%EB%9F%AC%EB%8B%9D-%EC%98%B5%ED%8B%B0%EB%A7%88%EC%9D%B4%EC%A0%80-%EC%A0%95%EB%B3%B5%EA%B8%B0%EB%B6%80%EC%A0%9C-CS231n-Lecture7-Review" TargetMode="External"/><Relationship Id="rId5" Type="http://schemas.openxmlformats.org/officeDocument/2006/relationships/hyperlink" Target="https://aws.amazon.com/ko/what-is/mqtt/" TargetMode="External"/><Relationship Id="rId4" Type="http://schemas.openxmlformats.org/officeDocument/2006/relationships/hyperlink" Target="https://www.joinc.co.kr/w/man/12/MQTT/Tutorial" TargetMode="External"/><Relationship Id="rId9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20.jp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8">
            <a:extLst>
              <a:ext uri="{FF2B5EF4-FFF2-40B4-BE49-F238E27FC236}">
                <a16:creationId xmlns:a16="http://schemas.microsoft.com/office/drawing/2014/main" id="{6D930A05-C4E7-AF2C-9793-9776FB905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2616" y="5174576"/>
            <a:ext cx="949158" cy="323949"/>
          </a:xfrm>
          <a:prstGeom prst="rect">
            <a:avLst/>
          </a:prstGeom>
        </p:spPr>
      </p:pic>
      <p:pic>
        <p:nvPicPr>
          <p:cNvPr id="19" name="Object 28">
            <a:extLst>
              <a:ext uri="{FF2B5EF4-FFF2-40B4-BE49-F238E27FC236}">
                <a16:creationId xmlns:a16="http://schemas.microsoft.com/office/drawing/2014/main" id="{24F5DDAA-F8BA-1989-E747-998CD737F8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3824" y="3810900"/>
            <a:ext cx="697585" cy="323949"/>
          </a:xfrm>
          <a:prstGeom prst="rect">
            <a:avLst/>
          </a:prstGeom>
        </p:spPr>
      </p:pic>
      <p:pic>
        <p:nvPicPr>
          <p:cNvPr id="16" name="Object 28">
            <a:extLst>
              <a:ext uri="{FF2B5EF4-FFF2-40B4-BE49-F238E27FC236}">
                <a16:creationId xmlns:a16="http://schemas.microsoft.com/office/drawing/2014/main" id="{C8DB5A0E-172D-083D-1CD3-215E6362F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7698" y="4077199"/>
            <a:ext cx="949158" cy="323949"/>
          </a:xfrm>
          <a:prstGeom prst="rect">
            <a:avLst/>
          </a:prstGeom>
        </p:spPr>
      </p:pic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0E574DD-AF5F-64C1-1D3A-F611581DAB31}"/>
              </a:ext>
            </a:extLst>
          </p:cNvPr>
          <p:cNvGrpSpPr/>
          <p:nvPr/>
        </p:nvGrpSpPr>
        <p:grpSpPr>
          <a:xfrm>
            <a:off x="6324773" y="2936338"/>
            <a:ext cx="949158" cy="323949"/>
            <a:chOff x="11003356" y="7965688"/>
            <a:chExt cx="6171429" cy="1338765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DBBB6D5F-D387-C463-2DA9-37565B84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CD267CA-9A38-DF75-C55D-9BE7472965A9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028C0ADC-CD32-C84E-1625-612D761A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572C2C-B533-7293-A4B4-8D71EBC7BB9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D01B5E-088B-6CB5-047D-BF5A5EA651D5}"/>
              </a:ext>
            </a:extLst>
          </p:cNvPr>
          <p:cNvGrpSpPr/>
          <p:nvPr/>
        </p:nvGrpSpPr>
        <p:grpSpPr>
          <a:xfrm>
            <a:off x="8281094" y="1490853"/>
            <a:ext cx="1311337" cy="5273900"/>
            <a:chOff x="8301212" y="769835"/>
            <a:chExt cx="1577763" cy="5273900"/>
          </a:xfrm>
        </p:grpSpPr>
        <p:sp>
          <p:nvSpPr>
            <p:cNvPr id="11" name="자유형 16">
              <a:extLst>
                <a:ext uri="{FF2B5EF4-FFF2-40B4-BE49-F238E27FC236}">
                  <a16:creationId xmlns:a16="http://schemas.microsoft.com/office/drawing/2014/main" id="{D21D16C3-E33D-C2E4-E936-53B80FE98DB9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60C7C350-6262-D241-72BE-D783F9DB6281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6">
              <a:extLst>
                <a:ext uri="{FF2B5EF4-FFF2-40B4-BE49-F238E27FC236}">
                  <a16:creationId xmlns:a16="http://schemas.microsoft.com/office/drawing/2014/main" id="{DB0DF461-21EF-A70B-91EF-33BB9A275471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CA839EA5-F533-B0D0-CAF0-EC22DB52584A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64A14B-94AE-2699-2B57-14ACA7536BC4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소리 24">
              <a:hlinkClick r:id="" action="ppaction://noaction" highlightClick="1">
                <a:snd r:embed="rId4" name="applause.wav"/>
              </a:hlinkClick>
              <a:extLst>
                <a:ext uri="{FF2B5EF4-FFF2-40B4-BE49-F238E27FC236}">
                  <a16:creationId xmlns:a16="http://schemas.microsoft.com/office/drawing/2014/main" id="{55BD32CC-9877-03B4-8AE0-68895ED185B4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6A769-3D86-F8EE-456F-86C1B37F178A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DDEABB5-411A-C13F-E1EC-B5F19D37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D99D0-DF96-8FF9-B45D-EC144F3156C8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5234F4-9CF3-48C1-8AF6-759E8820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66FA3C-38E9-CB66-ADC4-53C7C65EDDD6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F5F844-010D-033E-03B1-48D2E13B6606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30" name="자유형 56">
              <a:extLst>
                <a:ext uri="{FF2B5EF4-FFF2-40B4-BE49-F238E27FC236}">
                  <a16:creationId xmlns:a16="http://schemas.microsoft.com/office/drawing/2014/main" id="{E25B7B93-A835-22C9-D51F-300BE7F2775C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11A357-5B80-482E-A970-519EECE828A0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5E1F49-AC7B-4E3B-0CA6-A874B3F2C3B4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6AADFF-E28B-C925-062B-007CBE0DDA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2" y="2152428"/>
            <a:ext cx="3678334" cy="42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B523E-42E7-7B2C-1010-65087DD48CBA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0CACE-924A-44B5-59B5-459ABEE70DCD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보행자용 신호등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36B148-1E43-35A3-726C-F6459256FAFB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01017F5-351F-131F-E5D8-B56FF5D7728A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C16D6A-8D9E-0EF3-FB80-285BBEBCD87B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E3BB76-01FB-1ECB-17AE-2F29B98EAE87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0100C-B246-29E8-98D0-C4B3C3B8B853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불가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360159-7B77-C7D6-BAB4-CB6DF57FA54F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410F8-B8E5-068E-82F2-D189B01F901E}"/>
              </a:ext>
            </a:extLst>
          </p:cNvPr>
          <p:cNvSpPr txBox="1"/>
          <p:nvPr/>
        </p:nvSpPr>
        <p:spPr>
          <a:xfrm>
            <a:off x="4285166" y="5180192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 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9EEBA-C266-3791-9561-26A236B5D491}"/>
              </a:ext>
            </a:extLst>
          </p:cNvPr>
          <p:cNvSpPr txBox="1"/>
          <p:nvPr/>
        </p:nvSpPr>
        <p:spPr>
          <a:xfrm>
            <a:off x="6175686" y="5143281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73340-5B25-89A7-1AEC-742BD92C3A92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EECC3E4F-72B4-8D72-18AA-0BF1B2A29C06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A3DE7492-10FD-30F3-2A22-0F4D711F680C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7F99EB0B-91C1-496A-C2EB-9FD95A1975C5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6C03C210-E9E2-3C45-27C2-A4591FB8911A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07BC835F-8915-B1BE-63B9-94ABB9204791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01EE007-8F60-1538-506B-23330BA2FF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5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8BA55-214F-2E1A-381C-1235ABBFBD4B}"/>
              </a:ext>
            </a:extLst>
          </p:cNvPr>
          <p:cNvSpPr/>
          <p:nvPr/>
        </p:nvSpPr>
        <p:spPr>
          <a:xfrm>
            <a:off x="239470" y="2653565"/>
            <a:ext cx="5497306" cy="26401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FC5A93-07AF-08FE-27DA-1EB22D8D89E7}"/>
              </a:ext>
            </a:extLst>
          </p:cNvPr>
          <p:cNvSpPr/>
          <p:nvPr/>
        </p:nvSpPr>
        <p:spPr>
          <a:xfrm>
            <a:off x="6226569" y="2653565"/>
            <a:ext cx="5674457" cy="268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8FE5A12-500A-64E6-D980-A430D2B742A5}"/>
              </a:ext>
            </a:extLst>
          </p:cNvPr>
          <p:cNvSpPr/>
          <p:nvPr/>
        </p:nvSpPr>
        <p:spPr>
          <a:xfrm>
            <a:off x="8265466" y="3150197"/>
            <a:ext cx="3515065" cy="1858391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057D9E5-3634-FCD7-448C-EB575BEEC568}"/>
              </a:ext>
            </a:extLst>
          </p:cNvPr>
          <p:cNvSpPr/>
          <p:nvPr/>
        </p:nvSpPr>
        <p:spPr>
          <a:xfrm>
            <a:off x="3923390" y="3150197"/>
            <a:ext cx="4188179" cy="1858391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60DE2-76E5-A6D4-D777-8DA24477836B}"/>
              </a:ext>
            </a:extLst>
          </p:cNvPr>
          <p:cNvSpPr txBox="1"/>
          <p:nvPr/>
        </p:nvSpPr>
        <p:spPr>
          <a:xfrm>
            <a:off x="2366436" y="2118551"/>
            <a:ext cx="127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웹 서버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9DD5-5987-1E98-E169-4B95A5DF4C76}"/>
              </a:ext>
            </a:extLst>
          </p:cNvPr>
          <p:cNvSpPr txBox="1"/>
          <p:nvPr/>
        </p:nvSpPr>
        <p:spPr>
          <a:xfrm>
            <a:off x="1152036" y="2653565"/>
            <a:ext cx="18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</a:t>
            </a:r>
            <a:endParaRPr lang="ko-KR" altLang="en-US" sz="2400" b="1" dirty="0" err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B987274-BCF7-6688-5FA4-E86309599773}"/>
              </a:ext>
            </a:extLst>
          </p:cNvPr>
          <p:cNvSpPr/>
          <p:nvPr/>
        </p:nvSpPr>
        <p:spPr>
          <a:xfrm>
            <a:off x="411351" y="3174448"/>
            <a:ext cx="3380904" cy="1858391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923066C-9911-A7AF-F05F-EADE85A63512}"/>
              </a:ext>
            </a:extLst>
          </p:cNvPr>
          <p:cNvSpPr/>
          <p:nvPr/>
        </p:nvSpPr>
        <p:spPr>
          <a:xfrm>
            <a:off x="543777" y="3285557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228CDC9-0BA3-5DBF-9F5B-D06A2F02A388}"/>
              </a:ext>
            </a:extLst>
          </p:cNvPr>
          <p:cNvSpPr/>
          <p:nvPr/>
        </p:nvSpPr>
        <p:spPr>
          <a:xfrm>
            <a:off x="8456686" y="3274526"/>
            <a:ext cx="1379941" cy="1573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프로그램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81C6B6D-51F9-22B1-3854-053FF3D93A57}"/>
              </a:ext>
            </a:extLst>
          </p:cNvPr>
          <p:cNvSpPr/>
          <p:nvPr/>
        </p:nvSpPr>
        <p:spPr>
          <a:xfrm>
            <a:off x="10268649" y="3306203"/>
            <a:ext cx="1379941" cy="1573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카메라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센서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80E8560-5E56-2F06-E46F-6E4BE16FD8AD}"/>
              </a:ext>
            </a:extLst>
          </p:cNvPr>
          <p:cNvSpPr/>
          <p:nvPr/>
        </p:nvSpPr>
        <p:spPr>
          <a:xfrm>
            <a:off x="8240675" y="5642115"/>
            <a:ext cx="1866583" cy="11422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</a:rPr>
              <a:t>OpenCV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B6E6A57-FFB3-AC7A-4988-F85E1D6F192D}"/>
              </a:ext>
            </a:extLst>
          </p:cNvPr>
          <p:cNvSpPr/>
          <p:nvPr/>
        </p:nvSpPr>
        <p:spPr>
          <a:xfrm>
            <a:off x="8930527" y="4888551"/>
            <a:ext cx="45719" cy="6733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CF48D1-EDD6-94F2-C6BE-A6C7941CCF64}"/>
              </a:ext>
            </a:extLst>
          </p:cNvPr>
          <p:cNvSpPr/>
          <p:nvPr/>
        </p:nvSpPr>
        <p:spPr>
          <a:xfrm flipH="1">
            <a:off x="9323512" y="4879963"/>
            <a:ext cx="45719" cy="6769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357C029-5824-5E21-D7EF-60568DC16856}"/>
              </a:ext>
            </a:extLst>
          </p:cNvPr>
          <p:cNvSpPr/>
          <p:nvPr/>
        </p:nvSpPr>
        <p:spPr>
          <a:xfrm>
            <a:off x="6546531" y="3306202"/>
            <a:ext cx="1479147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subscriber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82B7109-8D86-0004-3F73-2FE95A598942}"/>
              </a:ext>
            </a:extLst>
          </p:cNvPr>
          <p:cNvSpPr/>
          <p:nvPr/>
        </p:nvSpPr>
        <p:spPr>
          <a:xfrm>
            <a:off x="4077287" y="3306202"/>
            <a:ext cx="1257162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publisher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C817BF2-FE6D-3F94-89E4-D6EAB636CEBB}"/>
              </a:ext>
            </a:extLst>
          </p:cNvPr>
          <p:cNvSpPr/>
          <p:nvPr/>
        </p:nvSpPr>
        <p:spPr>
          <a:xfrm>
            <a:off x="5434228" y="3306202"/>
            <a:ext cx="1026412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broker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B4018A8-E72C-3DB7-AB85-BE003BD57CFD}"/>
              </a:ext>
            </a:extLst>
          </p:cNvPr>
          <p:cNvSpPr/>
          <p:nvPr/>
        </p:nvSpPr>
        <p:spPr>
          <a:xfrm>
            <a:off x="2227467" y="5685987"/>
            <a:ext cx="1317838" cy="11422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DB</a:t>
            </a:r>
            <a:endParaRPr lang="ko-KR" altLang="en-US" sz="2800" b="1" dirty="0"/>
          </a:p>
        </p:txBody>
      </p:sp>
      <p:sp>
        <p:nvSpPr>
          <p:cNvPr id="75" name="화살표: 위쪽/아래쪽 74">
            <a:extLst>
              <a:ext uri="{FF2B5EF4-FFF2-40B4-BE49-F238E27FC236}">
                <a16:creationId xmlns:a16="http://schemas.microsoft.com/office/drawing/2014/main" id="{232DD7AE-8A98-EEF0-B7BC-5033EF9824D8}"/>
              </a:ext>
            </a:extLst>
          </p:cNvPr>
          <p:cNvSpPr/>
          <p:nvPr/>
        </p:nvSpPr>
        <p:spPr>
          <a:xfrm>
            <a:off x="2776803" y="5087000"/>
            <a:ext cx="255181" cy="474921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2B52FF7-BE7F-88BD-497F-FFA9EEF0C54C}"/>
              </a:ext>
            </a:extLst>
          </p:cNvPr>
          <p:cNvSpPr/>
          <p:nvPr/>
        </p:nvSpPr>
        <p:spPr>
          <a:xfrm>
            <a:off x="2953519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신호등제어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DB62D06-54B1-8983-9A54-32381EE84A72}"/>
              </a:ext>
            </a:extLst>
          </p:cNvPr>
          <p:cNvSpPr/>
          <p:nvPr/>
        </p:nvSpPr>
        <p:spPr>
          <a:xfrm>
            <a:off x="1339077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중계기목록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57E7C8BD-9723-F4B8-FEBC-309C78A1C35B}"/>
              </a:ext>
            </a:extLst>
          </p:cNvPr>
          <p:cNvSpPr/>
          <p:nvPr/>
        </p:nvSpPr>
        <p:spPr>
          <a:xfrm>
            <a:off x="2146298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신호등목록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0DADDBD-32F0-D078-0F5A-CAF1573AA5B6}"/>
              </a:ext>
            </a:extLst>
          </p:cNvPr>
          <p:cNvSpPr/>
          <p:nvPr/>
        </p:nvSpPr>
        <p:spPr>
          <a:xfrm>
            <a:off x="1119297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054DF1E8-ABED-19D1-3905-D313F4CA3D0E}"/>
              </a:ext>
            </a:extLst>
          </p:cNvPr>
          <p:cNvSpPr/>
          <p:nvPr/>
        </p:nvSpPr>
        <p:spPr>
          <a:xfrm>
            <a:off x="1881195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F5BDB0F8-0033-9117-028B-58A5C5A23DA7}"/>
              </a:ext>
            </a:extLst>
          </p:cNvPr>
          <p:cNvSpPr/>
          <p:nvPr/>
        </p:nvSpPr>
        <p:spPr>
          <a:xfrm>
            <a:off x="2699760" y="4021288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2418D993-ECF6-3AA5-9DD3-027A0666F474}"/>
              </a:ext>
            </a:extLst>
          </p:cNvPr>
          <p:cNvSpPr/>
          <p:nvPr/>
        </p:nvSpPr>
        <p:spPr>
          <a:xfrm>
            <a:off x="3518325" y="4021288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1D5BCDB9-97C4-24DE-F06F-7A4696CC5A10}"/>
              </a:ext>
            </a:extLst>
          </p:cNvPr>
          <p:cNvSpPr/>
          <p:nvPr/>
        </p:nvSpPr>
        <p:spPr>
          <a:xfrm>
            <a:off x="5204904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E14B3BDA-9735-51EA-3620-801CAC051E51}"/>
              </a:ext>
            </a:extLst>
          </p:cNvPr>
          <p:cNvSpPr/>
          <p:nvPr/>
        </p:nvSpPr>
        <p:spPr>
          <a:xfrm>
            <a:off x="6335969" y="4025548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9EB8CFC1-EE38-95DB-B8CF-081761065204}"/>
              </a:ext>
            </a:extLst>
          </p:cNvPr>
          <p:cNvSpPr/>
          <p:nvPr/>
        </p:nvSpPr>
        <p:spPr>
          <a:xfrm>
            <a:off x="7899228" y="4021288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AB009668-6ECB-F77C-5927-F8E354EBEDFB}"/>
              </a:ext>
            </a:extLst>
          </p:cNvPr>
          <p:cNvSpPr/>
          <p:nvPr/>
        </p:nvSpPr>
        <p:spPr>
          <a:xfrm flipH="1">
            <a:off x="9658394" y="4021288"/>
            <a:ext cx="726977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7EAC7-AA91-3082-20B1-FAB5615B6963}"/>
              </a:ext>
            </a:extLst>
          </p:cNvPr>
          <p:cNvSpPr txBox="1"/>
          <p:nvPr/>
        </p:nvSpPr>
        <p:spPr>
          <a:xfrm>
            <a:off x="5053871" y="2653565"/>
            <a:ext cx="18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47280-5C87-B096-87F2-2FA5B6869849}"/>
              </a:ext>
            </a:extLst>
          </p:cNvPr>
          <p:cNvSpPr txBox="1"/>
          <p:nvPr/>
        </p:nvSpPr>
        <p:spPr>
          <a:xfrm>
            <a:off x="9160275" y="2670427"/>
            <a:ext cx="18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시스템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CB06F-9688-7C7F-EE19-E62519AE565E}"/>
              </a:ext>
            </a:extLst>
          </p:cNvPr>
          <p:cNvSpPr txBox="1"/>
          <p:nvPr/>
        </p:nvSpPr>
        <p:spPr>
          <a:xfrm>
            <a:off x="7405718" y="2118551"/>
            <a:ext cx="3316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Haettenschweiler" panose="020B0706040902060204" pitchFamily="34" charset="0"/>
              </a:rPr>
              <a:t>라즈베리파이</a:t>
            </a:r>
            <a:endParaRPr lang="ko-KR" altLang="en-US" sz="2400" b="1" dirty="0">
              <a:latin typeface="Haettenschweiler" panose="020B070604090206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FE9B7-1E14-C788-2B02-DFC7E865AE97}"/>
              </a:ext>
            </a:extLst>
          </p:cNvPr>
          <p:cNvSpPr txBox="1"/>
          <p:nvPr/>
        </p:nvSpPr>
        <p:spPr>
          <a:xfrm>
            <a:off x="4834270" y="1276325"/>
            <a:ext cx="25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흐름도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E42E358C-2379-8265-A6BB-926F82AE08CF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C7A5978F-9156-814E-B6E1-5CF6C5063418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CF54EBB2-18FD-34B8-1C3A-659CAB116241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BF5DE45-0E34-8956-6C3C-4FA959424874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61E92062-C302-4979-4E72-A48C620FA822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C6A7F9D-1711-713D-EF81-079201F34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파이썬의 기초 (개발환경 세팅, 문법)">
            <a:extLst>
              <a:ext uri="{FF2B5EF4-FFF2-40B4-BE49-F238E27FC236}">
                <a16:creationId xmlns:a16="http://schemas.microsoft.com/office/drawing/2014/main" id="{A33E8BE8-A809-583C-1D9A-7BEF2E0C9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r="15879"/>
          <a:stretch/>
        </p:blipFill>
        <p:spPr bwMode="auto">
          <a:xfrm>
            <a:off x="717990" y="2281400"/>
            <a:ext cx="189259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.I.L 1st Week (HTML &amp;&amp; CSS)">
            <a:extLst>
              <a:ext uri="{FF2B5EF4-FFF2-40B4-BE49-F238E27FC236}">
                <a16:creationId xmlns:a16="http://schemas.microsoft.com/office/drawing/2014/main" id="{0053D19F-BB08-3E05-B24A-7BB7216CD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250" y1="33750" x2="22250" y2="33750"/>
                        <a14:foregroundMark x1="16500" y1="33750" x2="16500" y2="33750"/>
                        <a14:foregroundMark x1="18750" y1="33750" x2="29750" y2="33250"/>
                        <a14:foregroundMark x1="16500" y1="32750" x2="29750" y2="32750"/>
                        <a14:foregroundMark x1="18500" y1="36000" x2="31250" y2="36000"/>
                        <a14:foregroundMark x1="17000" y1="31750" x2="29750" y2="31250"/>
                        <a14:foregroundMark x1="38250" y1="28000" x2="65250" y2="30000"/>
                        <a14:foregroundMark x1="36250" y1="27000" x2="60500" y2="27000"/>
                        <a14:foregroundMark x1="36000" y1="26000" x2="62750" y2="26500"/>
                        <a14:foregroundMark x1="36000" y1="31750" x2="62750" y2="30250"/>
                        <a14:foregroundMark x1="60500" y1="31250" x2="66750" y2="31250"/>
                        <a14:foregroundMark x1="61000" y1="27500" x2="64250" y2="28000"/>
                        <a14:foregroundMark x1="62000" y1="26000" x2="63750" y2="26000"/>
                        <a14:foregroundMark x1="37250" y1="30750" x2="27000" y2="34250"/>
                        <a14:foregroundMark x1="37250" y1="29000" x2="33500" y2="29000"/>
                        <a14:foregroundMark x1="22250" y1="36500" x2="15000" y2="35500"/>
                        <a14:foregroundMark x1="19750" y1="36000" x2="13250" y2="35500"/>
                        <a14:foregroundMark x1="18500" y1="31750" x2="12750" y2="35500"/>
                        <a14:foregroundMark x1="67500" y1="36500" x2="78500" y2="35500"/>
                        <a14:foregroundMark x1="69500" y1="34500" x2="85500" y2="35500"/>
                        <a14:foregroundMark x1="70500" y1="32750" x2="81750" y2="34500"/>
                        <a14:foregroundMark x1="67000" y1="31250" x2="79000" y2="34250"/>
                        <a14:foregroundMark x1="76000" y1="34250" x2="78500" y2="33250"/>
                        <a14:foregroundMark x1="78000" y1="33750" x2="79500" y2="31750"/>
                        <a14:foregroundMark x1="79000" y1="33250" x2="79500" y2="31250"/>
                        <a14:foregroundMark x1="18500" y1="32250" x2="18500" y2="32250"/>
                        <a14:foregroundMark x1="18500" y1="32250" x2="18500" y2="32250"/>
                        <a14:foregroundMark x1="17500" y1="31750" x2="17500" y2="31750"/>
                        <a14:foregroundMark x1="17500" y1="31250" x2="17500" y2="31250"/>
                        <a14:foregroundMark x1="16500" y1="31250" x2="16500" y2="31250"/>
                        <a14:foregroundMark x1="52000" y1="31750" x2="52000" y2="31750"/>
                        <a14:foregroundMark x1="68000" y1="29500" x2="68000" y2="29500"/>
                        <a14:foregroundMark x1="77000" y1="31750" x2="77000" y2="31750"/>
                        <a14:foregroundMark x1="69500" y1="31750" x2="69500" y2="31750"/>
                        <a14:foregroundMark x1="74750" y1="31750" x2="74750" y2="31750"/>
                        <a14:foregroundMark x1="77500" y1="32250" x2="77500" y2="32250"/>
                        <a14:foregroundMark x1="71500" y1="34500" x2="71500" y2="34500"/>
                        <a14:foregroundMark x1="71500" y1="34500" x2="71500" y2="34500"/>
                        <a14:foregroundMark x1="73750" y1="32750" x2="73750" y2="32750"/>
                        <a14:foregroundMark x1="75750" y1="32750" x2="77000" y2="32750"/>
                        <a14:foregroundMark x1="78500" y1="32750" x2="78500" y2="3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1595"/>
          <a:stretch/>
        </p:blipFill>
        <p:spPr bwMode="auto">
          <a:xfrm>
            <a:off x="3005544" y="2258873"/>
            <a:ext cx="2520306" cy="1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] TypeError: Expected cv::UMat for argument">
            <a:extLst>
              <a:ext uri="{FF2B5EF4-FFF2-40B4-BE49-F238E27FC236}">
                <a16:creationId xmlns:a16="http://schemas.microsoft.com/office/drawing/2014/main" id="{AA98896A-0E4B-BE9E-684B-7B9E598A9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5600"/>
          <a:stretch/>
        </p:blipFill>
        <p:spPr bwMode="auto">
          <a:xfrm>
            <a:off x="6099914" y="2260439"/>
            <a:ext cx="15096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SQLite3 on CentOS 7 - HostnExtra">
            <a:extLst>
              <a:ext uri="{FF2B5EF4-FFF2-40B4-BE49-F238E27FC236}">
                <a16:creationId xmlns:a16="http://schemas.microsoft.com/office/drawing/2014/main" id="{D8BF01D1-47D3-9850-694A-48FDAFEC9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 t="-804" r="8558" b="804"/>
          <a:stretch/>
        </p:blipFill>
        <p:spPr bwMode="auto">
          <a:xfrm>
            <a:off x="715926" y="4533314"/>
            <a:ext cx="2037370" cy="169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 PyCharm (@pycharm) / Twitter">
            <a:extLst>
              <a:ext uri="{FF2B5EF4-FFF2-40B4-BE49-F238E27FC236}">
                <a16:creationId xmlns:a16="http://schemas.microsoft.com/office/drawing/2014/main" id="{78C83F8B-D6D9-9C2D-A7D6-FC07BCD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36" y="42594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pps">
            <a:extLst>
              <a:ext uri="{FF2B5EF4-FFF2-40B4-BE49-F238E27FC236}">
                <a16:creationId xmlns:a16="http://schemas.microsoft.com/office/drawing/2014/main" id="{536151CA-C06A-D98A-78E8-B35BD474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4" y="4659395"/>
            <a:ext cx="1343314" cy="13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jango - 삽질도 두드려 보고,">
            <a:extLst>
              <a:ext uri="{FF2B5EF4-FFF2-40B4-BE49-F238E27FC236}">
                <a16:creationId xmlns:a16="http://schemas.microsoft.com/office/drawing/2014/main" id="{55DC40CC-AFD2-8BDD-D2C8-767D9089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221" y="465939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27FC8-2F27-416E-1C7D-21D339CD06F4}"/>
              </a:ext>
            </a:extLst>
          </p:cNvPr>
          <p:cNvSpPr txBox="1"/>
          <p:nvPr/>
        </p:nvSpPr>
        <p:spPr>
          <a:xfrm>
            <a:off x="9172354" y="6205425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4.0.3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C438A-9B39-182B-F650-9CB8D8FF31C6}"/>
              </a:ext>
            </a:extLst>
          </p:cNvPr>
          <p:cNvSpPr txBox="1"/>
          <p:nvPr/>
        </p:nvSpPr>
        <p:spPr>
          <a:xfrm>
            <a:off x="6096000" y="6160342"/>
            <a:ext cx="203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1.73.1.0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4F55D-51E8-8B59-1588-19EA6B32631B}"/>
              </a:ext>
            </a:extLst>
          </p:cNvPr>
          <p:cNvSpPr txBox="1"/>
          <p:nvPr/>
        </p:nvSpPr>
        <p:spPr>
          <a:xfrm>
            <a:off x="8132563" y="3956668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selenuim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4.8.0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6FA9E-F291-2060-4883-E858AEBD803B}"/>
              </a:ext>
            </a:extLst>
          </p:cNvPr>
          <p:cNvSpPr txBox="1"/>
          <p:nvPr/>
        </p:nvSpPr>
        <p:spPr>
          <a:xfrm>
            <a:off x="6092087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4.6.0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92AEB-B0E9-222C-E46D-ECA870DC4307}"/>
              </a:ext>
            </a:extLst>
          </p:cNvPr>
          <p:cNvSpPr txBox="1"/>
          <p:nvPr/>
        </p:nvSpPr>
        <p:spPr>
          <a:xfrm>
            <a:off x="10148862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Kakao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9FD9C-7FD9-0937-D55E-4D68B546A5FB}"/>
              </a:ext>
            </a:extLst>
          </p:cNvPr>
          <p:cNvSpPr txBox="1"/>
          <p:nvPr/>
        </p:nvSpPr>
        <p:spPr>
          <a:xfrm>
            <a:off x="3345377" y="6205425"/>
            <a:ext cx="226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2022.2.2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AE0BE-5AD0-1C15-6858-D47A82B14109}"/>
              </a:ext>
            </a:extLst>
          </p:cNvPr>
          <p:cNvSpPr txBox="1"/>
          <p:nvPr/>
        </p:nvSpPr>
        <p:spPr>
          <a:xfrm>
            <a:off x="3337121" y="3891831"/>
            <a:ext cx="185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HTML5 + CSS3 + JavaScript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5AFA6-5C40-1ABC-729D-125709F8FE31}"/>
              </a:ext>
            </a:extLst>
          </p:cNvPr>
          <p:cNvSpPr txBox="1"/>
          <p:nvPr/>
        </p:nvSpPr>
        <p:spPr>
          <a:xfrm>
            <a:off x="876303" y="3991836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 3.11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A6F7-1B91-1CE1-42AD-5F5A41BA93C5}"/>
              </a:ext>
            </a:extLst>
          </p:cNvPr>
          <p:cNvSpPr txBox="1"/>
          <p:nvPr/>
        </p:nvSpPr>
        <p:spPr>
          <a:xfrm>
            <a:off x="1028496" y="6160341"/>
            <a:ext cx="125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2" name="Picture 18" descr="크롬] 셀레늄, Selenium, 크롬, 크롤링, 세팅">
            <a:extLst>
              <a:ext uri="{FF2B5EF4-FFF2-40B4-BE49-F238E27FC236}">
                <a16:creationId xmlns:a16="http://schemas.microsoft.com/office/drawing/2014/main" id="{F30E7B5F-47FC-A0E5-0F99-ACEE12AD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80" y="2458713"/>
            <a:ext cx="1156346" cy="12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ndroid] 카카오맵을 2개 이상 ADD했을 때 발생하는 오류 대처 방법! DaumMap does not support that  two or more — IT Story">
            <a:extLst>
              <a:ext uri="{FF2B5EF4-FFF2-40B4-BE49-F238E27FC236}">
                <a16:creationId xmlns:a16="http://schemas.microsoft.com/office/drawing/2014/main" id="{833DDA0A-5B24-2042-301A-292B19E9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06" y="2458713"/>
            <a:ext cx="1760802" cy="146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729D610-254C-42E1-1DA3-926AF92204B5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2C027F4-3474-00D9-29D5-A88DF4EFBDAF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D9B3D10-0402-1D51-202D-9DAE3E8330D3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1FD444A0-5748-D018-FEFF-FEFB7B8F5EEA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E867DDBB-584C-269E-2330-EB9DC9F0EE36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239D618-FF92-7CCC-F8F5-B1A08A04A2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BE8AD5-8DEF-0256-A7E4-AE22509DBA91}"/>
              </a:ext>
            </a:extLst>
          </p:cNvPr>
          <p:cNvSpPr txBox="1"/>
          <p:nvPr/>
        </p:nvSpPr>
        <p:spPr>
          <a:xfrm>
            <a:off x="5136111" y="1276325"/>
            <a:ext cx="218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97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2283D6-BE1B-C756-5146-CCD1286EB4E6}"/>
              </a:ext>
            </a:extLst>
          </p:cNvPr>
          <p:cNvSpPr/>
          <p:nvPr/>
        </p:nvSpPr>
        <p:spPr>
          <a:xfrm>
            <a:off x="54321" y="1264016"/>
            <a:ext cx="637663" cy="55939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0AAD4E-AD15-1150-2A68-D2F7C121238B}"/>
              </a:ext>
            </a:extLst>
          </p:cNvPr>
          <p:cNvSpPr/>
          <p:nvPr/>
        </p:nvSpPr>
        <p:spPr>
          <a:xfrm rot="16200000">
            <a:off x="860984" y="2324233"/>
            <a:ext cx="584182" cy="1101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59E6C7C0-E83C-C4CC-E1DD-C7BB419EDF33}"/>
              </a:ext>
            </a:extLst>
          </p:cNvPr>
          <p:cNvSpPr/>
          <p:nvPr/>
        </p:nvSpPr>
        <p:spPr>
          <a:xfrm>
            <a:off x="457840" y="1962150"/>
            <a:ext cx="11436041" cy="4133850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63433F7-C937-1BC4-C849-924B44C13F50}"/>
              </a:ext>
            </a:extLst>
          </p:cNvPr>
          <p:cNvSpPr/>
          <p:nvPr/>
        </p:nvSpPr>
        <p:spPr>
          <a:xfrm>
            <a:off x="4433529" y="2277483"/>
            <a:ext cx="3484660" cy="3491283"/>
          </a:xfrm>
          <a:prstGeom prst="ellipse">
            <a:avLst/>
          </a:prstGeom>
          <a:solidFill>
            <a:srgbClr val="FFFEC2"/>
          </a:solidFill>
          <a:ln>
            <a:solidFill>
              <a:srgbClr val="FFFE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40D5B-0EB7-29EA-5AFA-A3ACF47A4B65}"/>
              </a:ext>
            </a:extLst>
          </p:cNvPr>
          <p:cNvSpPr txBox="1"/>
          <p:nvPr/>
        </p:nvSpPr>
        <p:spPr>
          <a:xfrm>
            <a:off x="4708173" y="4116861"/>
            <a:ext cx="2935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 현 솔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신호등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제작 </a:t>
            </a:r>
            <a:r>
              <a:rPr lang="ko-KR" altLang="en-US" b="1" dirty="0" err="1"/>
              <a:t>백엔드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소켓 통신 구현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6495BC5-94C1-A74F-D924-504E20837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601" y="2581407"/>
            <a:ext cx="1675706" cy="146482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7DF1005C-6723-64A3-E7AA-14E902AABA58}"/>
              </a:ext>
            </a:extLst>
          </p:cNvPr>
          <p:cNvSpPr/>
          <p:nvPr/>
        </p:nvSpPr>
        <p:spPr>
          <a:xfrm>
            <a:off x="8035717" y="2237579"/>
            <a:ext cx="3560283" cy="3491283"/>
          </a:xfrm>
          <a:prstGeom prst="ellipse">
            <a:avLst/>
          </a:prstGeom>
          <a:solidFill>
            <a:srgbClr val="D4F4C8"/>
          </a:solidFill>
          <a:ln>
            <a:solidFill>
              <a:srgbClr val="D4F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A3C00D6-B36B-CAFC-06AA-E54AB9B5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696" y="2552509"/>
            <a:ext cx="1734323" cy="1484563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E72BD457-F963-92D8-A2A6-A22E95319801}"/>
              </a:ext>
            </a:extLst>
          </p:cNvPr>
          <p:cNvSpPr/>
          <p:nvPr/>
        </p:nvSpPr>
        <p:spPr>
          <a:xfrm>
            <a:off x="746232" y="2277483"/>
            <a:ext cx="3560283" cy="3567050"/>
          </a:xfrm>
          <a:prstGeom prst="ellipse">
            <a:avLst/>
          </a:prstGeom>
          <a:solidFill>
            <a:srgbClr val="FDCBC7"/>
          </a:solidFill>
          <a:ln>
            <a:solidFill>
              <a:srgbClr val="FDC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7DE692-1B96-D110-2067-3D0FC40CCAFC}"/>
              </a:ext>
            </a:extLst>
          </p:cNvPr>
          <p:cNvSpPr txBox="1"/>
          <p:nvPr/>
        </p:nvSpPr>
        <p:spPr>
          <a:xfrm>
            <a:off x="1381823" y="4147855"/>
            <a:ext cx="2284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홍 유 강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총괄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제작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 및 </a:t>
            </a:r>
            <a:r>
              <a:rPr lang="ko-KR" altLang="en-US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endParaRPr lang="ko-KR" altLang="en-US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8BD5E88-84D0-8CFF-4D98-6CBEFDAA5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712" y="2632299"/>
            <a:ext cx="1679179" cy="1484562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9BA76EA-6A12-3808-29A9-6F33220EAF18}"/>
              </a:ext>
            </a:extLst>
          </p:cNvPr>
          <p:cNvSpPr txBox="1"/>
          <p:nvPr/>
        </p:nvSpPr>
        <p:spPr>
          <a:xfrm>
            <a:off x="8230412" y="4069639"/>
            <a:ext cx="3170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영 서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운전자 신호등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탐지 구현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D38B9289-ADB3-3E56-5177-00345A78160B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10841B16-306F-DA25-8B65-507F366081C1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6251CC37-A6CF-DEB1-E76C-ADF3E56EEBC0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F3F477D-A487-E872-19DC-23CB044A78D3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34580C5E-AFB8-A66D-9AB1-B11E3402598B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45D2F0-1D60-D346-6F54-A31C8922F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13FB38-6B08-A583-B861-02E81EE9F234}"/>
              </a:ext>
            </a:extLst>
          </p:cNvPr>
          <p:cNvSpPr txBox="1"/>
          <p:nvPr/>
        </p:nvSpPr>
        <p:spPr>
          <a:xfrm>
            <a:off x="5686524" y="1276325"/>
            <a:ext cx="114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8648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E2067C2-D444-3E2B-CA51-2EA2533D7F52}"/>
              </a:ext>
            </a:extLst>
          </p:cNvPr>
          <p:cNvGrpSpPr/>
          <p:nvPr/>
        </p:nvGrpSpPr>
        <p:grpSpPr>
          <a:xfrm>
            <a:off x="4905902" y="3112061"/>
            <a:ext cx="6230671" cy="3357180"/>
            <a:chOff x="5010150" y="2886076"/>
            <a:chExt cx="5315599" cy="3019424"/>
          </a:xfrm>
        </p:grpSpPr>
        <p:pic>
          <p:nvPicPr>
            <p:cNvPr id="11" name="Picture 2" descr="계획 - 무료 파일 및 폴더개 아이콘">
              <a:extLst>
                <a:ext uri="{FF2B5EF4-FFF2-40B4-BE49-F238E27FC236}">
                  <a16:creationId xmlns:a16="http://schemas.microsoft.com/office/drawing/2014/main" id="{198C6AD4-7575-C224-99EA-FAF9F0B9D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2886076"/>
              <a:ext cx="6667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Db 파일 형식 기호 - 무료 상호 작용개 아이콘">
              <a:extLst>
                <a:ext uri="{FF2B5EF4-FFF2-40B4-BE49-F238E27FC236}">
                  <a16:creationId xmlns:a16="http://schemas.microsoft.com/office/drawing/2014/main" id="{D11A16CF-C605-BB1F-4A16-F4A3B4511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79" y="3381376"/>
              <a:ext cx="5429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연필로 문서 작성 - 무료 도구 및기구개 아이콘">
              <a:extLst>
                <a:ext uri="{FF2B5EF4-FFF2-40B4-BE49-F238E27FC236}">
                  <a16:creationId xmlns:a16="http://schemas.microsoft.com/office/drawing/2014/main" id="{9F442CFD-50D3-9FD9-0D3F-19FF07364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04" y="3876676"/>
              <a:ext cx="54292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웹 사이트 - 무료 현서와 웹개 아이콘">
              <a:extLst>
                <a:ext uri="{FF2B5EF4-FFF2-40B4-BE49-F238E27FC236}">
                  <a16:creationId xmlns:a16="http://schemas.microsoft.com/office/drawing/2014/main" id="{513F478C-8E06-702D-F1E4-C7867834E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72" y="4305299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오류 수정 - 무료 컴퓨터개 아이콘">
              <a:extLst>
                <a:ext uri="{FF2B5EF4-FFF2-40B4-BE49-F238E27FC236}">
                  <a16:creationId xmlns:a16="http://schemas.microsoft.com/office/drawing/2014/main" id="{60C81DD2-B74D-4C64-FF98-D4A5A3A0F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98" y="4786310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시연 - 무료 사람들개 아이콘">
              <a:extLst>
                <a:ext uri="{FF2B5EF4-FFF2-40B4-BE49-F238E27FC236}">
                  <a16:creationId xmlns:a16="http://schemas.microsoft.com/office/drawing/2014/main" id="{7E55B941-1D3D-A88D-E4A8-720BBE3D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699" y="5124450"/>
              <a:ext cx="7810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8CB475-E540-2455-DA82-2D68AC33BE47}"/>
              </a:ext>
            </a:extLst>
          </p:cNvPr>
          <p:cNvSpPr txBox="1"/>
          <p:nvPr/>
        </p:nvSpPr>
        <p:spPr>
          <a:xfrm>
            <a:off x="5686524" y="1276325"/>
            <a:ext cx="114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1708B0D8-8451-D98D-EEA9-5AD6DBC7408F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AE495A4B-C8F9-250A-A35E-9D03415A09C9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0DDF9E01-F3F2-84E1-F469-4908D6AC5521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347EBE0E-02BD-740D-5E2E-511730BC4FEA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E663672F-6CFC-78CD-77C8-083FC1AB4682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E606FE3-7E72-A1E7-65FE-688104BC7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B7A186-0A17-EF46-C067-5F8EA42CC5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940" y="2084554"/>
            <a:ext cx="11270119" cy="43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4C9DC-E95D-DF28-7447-69B8EB82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52" y="-59267"/>
            <a:ext cx="12257851" cy="691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59268"/>
            <a:ext cx="12462933" cy="69934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개발과정</a:t>
            </a:r>
          </a:p>
        </p:txBody>
      </p:sp>
    </p:spTree>
    <p:extLst>
      <p:ext uri="{BB962C8B-B14F-4D97-AF65-F5344CB8AC3E}">
        <p14:creationId xmlns:p14="http://schemas.microsoft.com/office/powerpoint/2010/main" val="11118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089466" y="1290955"/>
            <a:ext cx="246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DEA933C-F630-A2F7-72E5-B2D33EC93E79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3C25B103-2C69-D424-E435-9D841221D446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BC323918-00A6-D6D5-8712-A9D00F73249B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9C415D5-C700-C0B9-0E26-296253D15139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B7949DD-B9B2-2619-917B-18E368711E70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2ED3AF-A3C0-58C5-5044-38470CF49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2829C7C-DB6B-5B98-D29F-BD240977549B}"/>
              </a:ext>
            </a:extLst>
          </p:cNvPr>
          <p:cNvGrpSpPr/>
          <p:nvPr/>
        </p:nvGrpSpPr>
        <p:grpSpPr>
          <a:xfrm>
            <a:off x="879377" y="3259177"/>
            <a:ext cx="1470492" cy="1561239"/>
            <a:chOff x="3952777" y="3595255"/>
            <a:chExt cx="1470492" cy="15612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2625B34-088F-C215-577C-57667FDAF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777" y="3595255"/>
              <a:ext cx="1442140" cy="94077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2385BB-7424-9814-04D8-8E8CFD59F449}"/>
                </a:ext>
              </a:extLst>
            </p:cNvPr>
            <p:cNvSpPr txBox="1"/>
            <p:nvPr/>
          </p:nvSpPr>
          <p:spPr>
            <a:xfrm>
              <a:off x="3981129" y="4787162"/>
              <a:ext cx="1442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지역 관리자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015E5D-C5E7-D45F-273B-DDABD7FE1724}"/>
              </a:ext>
            </a:extLst>
          </p:cNvPr>
          <p:cNvSpPr/>
          <p:nvPr/>
        </p:nvSpPr>
        <p:spPr>
          <a:xfrm>
            <a:off x="3766943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A05AB4-D416-A1CE-543D-19B71D4CA383}"/>
              </a:ext>
            </a:extLst>
          </p:cNvPr>
          <p:cNvSpPr/>
          <p:nvPr/>
        </p:nvSpPr>
        <p:spPr>
          <a:xfrm>
            <a:off x="5914629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중계기 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281FC8-3619-1E7A-3699-7DF7DD770454}"/>
              </a:ext>
            </a:extLst>
          </p:cNvPr>
          <p:cNvSpPr/>
          <p:nvPr/>
        </p:nvSpPr>
        <p:spPr>
          <a:xfrm>
            <a:off x="8062316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 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6C7278-3EE1-1095-D285-A1FAD2F00DFA}"/>
              </a:ext>
            </a:extLst>
          </p:cNvPr>
          <p:cNvSpPr/>
          <p:nvPr/>
        </p:nvSpPr>
        <p:spPr>
          <a:xfrm>
            <a:off x="10210003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제어 페이지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2829FED-05E3-8915-A9CD-806D14F2C5E3}"/>
              </a:ext>
            </a:extLst>
          </p:cNvPr>
          <p:cNvSpPr/>
          <p:nvPr/>
        </p:nvSpPr>
        <p:spPr>
          <a:xfrm>
            <a:off x="2643333" y="3899842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1CA432-7630-B91B-677B-862F58B7F2EC}"/>
              </a:ext>
            </a:extLst>
          </p:cNvPr>
          <p:cNvSpPr txBox="1"/>
          <p:nvPr/>
        </p:nvSpPr>
        <p:spPr>
          <a:xfrm>
            <a:off x="3678268" y="3074511"/>
            <a:ext cx="166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+mj-lt"/>
              </a:rPr>
              <a:t>ID, PWD </a:t>
            </a:r>
            <a:r>
              <a:rPr lang="ko-KR" altLang="en-US" sz="1600" b="1" dirty="0">
                <a:latin typeface="+mj-lt"/>
              </a:rPr>
              <a:t>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A619F0-D4B2-DE1A-9D22-E465CA90ED03}"/>
              </a:ext>
            </a:extLst>
          </p:cNvPr>
          <p:cNvSpPr txBox="1"/>
          <p:nvPr/>
        </p:nvSpPr>
        <p:spPr>
          <a:xfrm>
            <a:off x="5545414" y="3074511"/>
            <a:ext cx="230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+mj-lt"/>
              </a:rPr>
              <a:t>관리할 중계기 선택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66A28-F987-BE41-22D9-A176C51FDCCA}"/>
              </a:ext>
            </a:extLst>
          </p:cNvPr>
          <p:cNvSpPr txBox="1"/>
          <p:nvPr/>
        </p:nvSpPr>
        <p:spPr>
          <a:xfrm>
            <a:off x="7679479" y="3074511"/>
            <a:ext cx="230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lt"/>
              </a:rPr>
              <a:t>제어할 신호등 선택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86E4B5-E348-2A97-6130-40A0637756BF}"/>
              </a:ext>
            </a:extLst>
          </p:cNvPr>
          <p:cNvSpPr/>
          <p:nvPr/>
        </p:nvSpPr>
        <p:spPr>
          <a:xfrm>
            <a:off x="3604939" y="2362200"/>
            <a:ext cx="8231461" cy="303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18D966F-03B0-C7E4-FB96-F2972B6E122A}"/>
              </a:ext>
            </a:extLst>
          </p:cNvPr>
          <p:cNvSpPr/>
          <p:nvPr/>
        </p:nvSpPr>
        <p:spPr>
          <a:xfrm>
            <a:off x="5335014" y="3886413"/>
            <a:ext cx="520889" cy="1792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A1F7FAB-A733-2862-5E8B-08938CE9B5A8}"/>
              </a:ext>
            </a:extLst>
          </p:cNvPr>
          <p:cNvSpPr/>
          <p:nvPr/>
        </p:nvSpPr>
        <p:spPr>
          <a:xfrm>
            <a:off x="7471203" y="3872318"/>
            <a:ext cx="520889" cy="1792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D20BDB-C407-44A0-1ECF-6A90CE65AF1A}"/>
              </a:ext>
            </a:extLst>
          </p:cNvPr>
          <p:cNvSpPr/>
          <p:nvPr/>
        </p:nvSpPr>
        <p:spPr>
          <a:xfrm>
            <a:off x="9618890" y="3872318"/>
            <a:ext cx="520889" cy="1792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76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746172" y="1303422"/>
            <a:ext cx="12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ERD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C1524EA0-7C8D-41CB-CB25-309AE0CCB590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97846835-DD35-DB4C-FD0C-11EC6D9507BF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A398040B-1478-61CD-919B-57DBF5A5260F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285641E-9FD4-9C4E-AA9B-C960FA6CD071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6B3A4A7D-9A32-5485-FCC9-95A38CC368D5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9ADE01-60C9-C3C9-AAE4-F7CB0ADC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B7760D-DDAA-7A00-2D47-AC7E97B11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623" y="2271791"/>
            <a:ext cx="8060802" cy="45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9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FA04246-D095-D650-470C-B6E9DCB4B537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60D2DC2-C19C-E471-645D-5E9C88E0891F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71F7E90-B2DA-CC20-B575-E2B36FE0F120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EE5EE3F-4A64-8F13-924E-7B7CD5EAD292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E519FEA9-E84B-6152-BB86-99096D35D932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DF92F5-4AA4-ECF4-8728-74FA82F3C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00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45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747D02-2E8A-89A0-6FE1-4D16C4D3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79" y="2044264"/>
            <a:ext cx="8871759" cy="4535669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B1D747DA-6D7E-28CF-D2CD-B8E6B48876D7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5001F13-3071-C2DC-27D8-236507C4D104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AB1A90EB-0A65-EE2F-FA0A-B37528522CB3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7BA2726D-3FFA-E0AA-40F8-68387AB8DF56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4F308DC8-4FFC-2451-CCF0-DFE778B7A8D5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291ABE-BAAE-06C0-3485-3D7B0D6F4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9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CB0415-9C35-F7E1-BBEC-614BA904E90F}"/>
              </a:ext>
            </a:extLst>
          </p:cNvPr>
          <p:cNvGrpSpPr/>
          <p:nvPr/>
        </p:nvGrpSpPr>
        <p:grpSpPr>
          <a:xfrm>
            <a:off x="-755540" y="0"/>
            <a:ext cx="12947540" cy="6858000"/>
            <a:chOff x="-1020011" y="-287867"/>
            <a:chExt cx="13703080" cy="7281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B675B2-68CD-93DA-FE85-F0662B0562F6}"/>
                </a:ext>
              </a:extLst>
            </p:cNvPr>
            <p:cNvSpPr/>
            <p:nvPr/>
          </p:nvSpPr>
          <p:spPr>
            <a:xfrm>
              <a:off x="-287867" y="-287867"/>
              <a:ext cx="12970934" cy="72813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735566-3CC2-F242-DD1B-C76136CD4F35}"/>
                </a:ext>
              </a:extLst>
            </p:cNvPr>
            <p:cNvGrpSpPr/>
            <p:nvPr/>
          </p:nvGrpSpPr>
          <p:grpSpPr>
            <a:xfrm>
              <a:off x="-152751" y="0"/>
              <a:ext cx="12835820" cy="6747309"/>
              <a:chOff x="1874430" y="653521"/>
              <a:chExt cx="8715656" cy="4914900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193F3CD2-5702-C472-56B4-7B749918D1FA}"/>
                  </a:ext>
                </a:extLst>
              </p:cNvPr>
              <p:cNvSpPr/>
              <p:nvPr/>
            </p:nvSpPr>
            <p:spPr>
              <a:xfrm>
                <a:off x="1981200" y="653521"/>
                <a:ext cx="8407400" cy="4914900"/>
              </a:xfrm>
              <a:prstGeom prst="flowChartProcess">
                <a:avLst/>
              </a:prstGeom>
              <a:noFill/>
              <a:ln w="1238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B2B1C70-D1E7-C10E-F247-96FBB1C1F61E}"/>
                  </a:ext>
                </a:extLst>
              </p:cNvPr>
              <p:cNvSpPr/>
              <p:nvPr/>
            </p:nvSpPr>
            <p:spPr>
              <a:xfrm>
                <a:off x="1874430" y="1391070"/>
                <a:ext cx="456257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D0B369-C444-8875-F60B-1F3718409F0E}"/>
                  </a:ext>
                </a:extLst>
              </p:cNvPr>
              <p:cNvSpPr/>
              <p:nvPr/>
            </p:nvSpPr>
            <p:spPr>
              <a:xfrm>
                <a:off x="10133828" y="1391070"/>
                <a:ext cx="456258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59E2EE-ABA0-0DD4-EDAB-E8A3EAB5EBF2}"/>
                </a:ext>
              </a:extLst>
            </p:cNvPr>
            <p:cNvGrpSpPr/>
            <p:nvPr/>
          </p:nvGrpSpPr>
          <p:grpSpPr>
            <a:xfrm>
              <a:off x="-1020011" y="2819738"/>
              <a:ext cx="4521200" cy="1066123"/>
              <a:chOff x="3937000" y="2877954"/>
              <a:chExt cx="4521200" cy="10661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62414F-FE10-8FD1-249E-1BB4F2546448}"/>
                  </a:ext>
                </a:extLst>
              </p:cNvPr>
              <p:cNvSpPr/>
              <p:nvPr/>
            </p:nvSpPr>
            <p:spPr>
              <a:xfrm>
                <a:off x="5245768" y="2877954"/>
                <a:ext cx="1963554" cy="106612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4ABDB5E9-3484-CFCC-CA26-18A2C690C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0" y="3127375"/>
                <a:ext cx="4521200" cy="7836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7200" b="1" dirty="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목차</a:t>
                </a:r>
              </a:p>
            </p:txBody>
          </p:sp>
        </p:grp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BBCE5150-5837-89DD-79EE-2844500444EE}"/>
                </a:ext>
              </a:extLst>
            </p:cNvPr>
            <p:cNvSpPr/>
            <p:nvPr/>
          </p:nvSpPr>
          <p:spPr>
            <a:xfrm>
              <a:off x="6611750" y="706392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 및 배경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77E1EBA-C70F-5B2D-6998-A51B3DAB357E}"/>
                </a:ext>
              </a:extLst>
            </p:cNvPr>
            <p:cNvSpPr/>
            <p:nvPr/>
          </p:nvSpPr>
          <p:spPr>
            <a:xfrm>
              <a:off x="5895663" y="1844046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A380A08-7211-8137-93A6-DE0F79A696DE}"/>
                </a:ext>
              </a:extLst>
            </p:cNvPr>
            <p:cNvSpPr/>
            <p:nvPr/>
          </p:nvSpPr>
          <p:spPr>
            <a:xfrm>
              <a:off x="5163212" y="2983837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기대효과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BADA8D6-16A0-4045-2607-1A760016A0A3}"/>
                </a:ext>
              </a:extLst>
            </p:cNvPr>
            <p:cNvSpPr/>
            <p:nvPr/>
          </p:nvSpPr>
          <p:spPr>
            <a:xfrm>
              <a:off x="4449339" y="4121490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   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시연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6185CFB-AA39-B4CC-EC40-A794A13580CC}"/>
                </a:ext>
              </a:extLst>
            </p:cNvPr>
            <p:cNvSpPr/>
            <p:nvPr/>
          </p:nvSpPr>
          <p:spPr>
            <a:xfrm>
              <a:off x="3729673" y="5248705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추후계획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E73581-9BC6-D84D-AA1F-4F305F8B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135" b="89904" l="9231" r="92308">
                          <a14:foregroundMark x1="89231" y1="59615" x2="89615" y2="54327"/>
                          <a14:foregroundMark x1="90769" y1="62500" x2="90000" y2="61058"/>
                          <a14:foregroundMark x1="90385" y1="58654" x2="91538" y2="64904"/>
                          <a14:foregroundMark x1="91923" y1="58654" x2="91154" y2="65865"/>
                          <a14:foregroundMark x1="92692" y1="68269" x2="91923" y2="62500"/>
                          <a14:foregroundMark x1="10769" y1="43750" x2="9231" y2="43750"/>
                          <a14:foregroundMark x1="52308" y1="78365" x2="52308" y2="81250"/>
                          <a14:foregroundMark x1="18462" y1="53365" x2="18462" y2="55288"/>
                          <a14:foregroundMark x1="80000" y1="72115" x2="84615" y2="69231"/>
                          <a14:backgroundMark x1="90385" y1="85096" x2="90385" y2="85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20042">
              <a:off x="9395447" y="4340285"/>
              <a:ext cx="2915435" cy="233234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F08AF3-803F-09D5-4BC3-3DF0E1F94F18}"/>
                </a:ext>
              </a:extLst>
            </p:cNvPr>
            <p:cNvGrpSpPr/>
            <p:nvPr/>
          </p:nvGrpSpPr>
          <p:grpSpPr>
            <a:xfrm>
              <a:off x="3850752" y="336590"/>
              <a:ext cx="2513488" cy="1507456"/>
              <a:chOff x="13726865" y="324576"/>
              <a:chExt cx="4075102" cy="2825870"/>
            </a:xfrm>
          </p:grpSpPr>
          <p:pic>
            <p:nvPicPr>
              <p:cNvPr id="11" name="Object 27">
                <a:extLst>
                  <a:ext uri="{FF2B5EF4-FFF2-40B4-BE49-F238E27FC236}">
                    <a16:creationId xmlns:a16="http://schemas.microsoft.com/office/drawing/2014/main" id="{450B1A31-4F43-66B3-2697-555357FC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6865" y="324576"/>
                <a:ext cx="4075102" cy="282587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8D7885-779C-58BA-9DFB-52E7455ED2ED}"/>
                </a:ext>
              </a:extLst>
            </p:cNvPr>
            <p:cNvGrpSpPr/>
            <p:nvPr/>
          </p:nvGrpSpPr>
          <p:grpSpPr>
            <a:xfrm rot="21403426">
              <a:off x="9638128" y="4795870"/>
              <a:ext cx="2496796" cy="1629557"/>
              <a:chOff x="7326962" y="510314"/>
              <a:chExt cx="5636936" cy="3646751"/>
            </a:xfrm>
          </p:grpSpPr>
          <p:pic>
            <p:nvPicPr>
              <p:cNvPr id="6" name="Object 36">
                <a:extLst>
                  <a:ext uri="{FF2B5EF4-FFF2-40B4-BE49-F238E27FC236}">
                    <a16:creationId xmlns:a16="http://schemas.microsoft.com/office/drawing/2014/main" id="{1BC9F0B4-2D7B-F7D3-9D77-2520078FD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26962" y="510314"/>
                <a:ext cx="5636936" cy="3646751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22D070-C074-A510-B061-4EF9B5179FFF}"/>
              </a:ext>
            </a:extLst>
          </p:cNvPr>
          <p:cNvSpPr txBox="1"/>
          <p:nvPr/>
        </p:nvSpPr>
        <p:spPr>
          <a:xfrm>
            <a:off x="8040156" y="1063047"/>
            <a:ext cx="237490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AA97E-F8FC-7961-ED63-74500BFC53CA}"/>
              </a:ext>
            </a:extLst>
          </p:cNvPr>
          <p:cNvSpPr txBox="1"/>
          <p:nvPr/>
        </p:nvSpPr>
        <p:spPr>
          <a:xfrm>
            <a:off x="7675548" y="2121765"/>
            <a:ext cx="223251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7FE8E-0E28-AE26-42C1-D90DE6CEF1B6}"/>
              </a:ext>
            </a:extLst>
          </p:cNvPr>
          <p:cNvSpPr txBox="1"/>
          <p:nvPr/>
        </p:nvSpPr>
        <p:spPr>
          <a:xfrm>
            <a:off x="7015340" y="3193276"/>
            <a:ext cx="223251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97CF8-D1AE-8F7A-1620-7EC0A93D4B61}"/>
              </a:ext>
            </a:extLst>
          </p:cNvPr>
          <p:cNvSpPr txBox="1"/>
          <p:nvPr/>
        </p:nvSpPr>
        <p:spPr>
          <a:xfrm>
            <a:off x="6676772" y="4266800"/>
            <a:ext cx="177172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F68D1-62CC-50E6-1FA3-32D7475C228F}"/>
              </a:ext>
            </a:extLst>
          </p:cNvPr>
          <p:cNvSpPr txBox="1"/>
          <p:nvPr/>
        </p:nvSpPr>
        <p:spPr>
          <a:xfrm>
            <a:off x="5835294" y="5340823"/>
            <a:ext cx="19060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179842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45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8451F1-C505-0F17-4676-634B1E65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79" y="2034639"/>
            <a:ext cx="8871759" cy="4545294"/>
          </a:xfrm>
          <a:prstGeom prst="rect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ED0466B-66BC-1174-8185-02188E4F04EA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4499FF6-AEB3-AAE7-53E0-A4ACF7CBA340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8DEADD0-4AE9-CE85-C1C7-76BA7911F252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F019B6F0-A256-9084-DBE5-A48687B769C2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94A64AFC-2D49-D42F-B1EF-4D1A90056F25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352107-6362-3560-2453-AFF4021CC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92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0BF110C1-60C9-7692-2D35-76703EBAC154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7E9CADFE-876A-95C7-936D-A6FA0B771B19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2A3967FA-3895-C578-C395-31C8AD912FDF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9FFC73E8-4DB8-F86C-C81D-4E07B21E739A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A411661-C0A6-F42F-E8F1-02DA9BEFC96D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A5D328-095B-DAE6-18D0-C7951009F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36B0C6-4863-EC67-CA6D-F9CDDD4CCB0D}"/>
              </a:ext>
            </a:extLst>
          </p:cNvPr>
          <p:cNvSpPr txBox="1"/>
          <p:nvPr/>
        </p:nvSpPr>
        <p:spPr>
          <a:xfrm>
            <a:off x="929852" y="1104313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제어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14347F-AD8B-AB77-D584-359055A03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97" y="2063501"/>
            <a:ext cx="8651821" cy="45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48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에 숫자 타이머 적용, &quot;찬성한다&quot;VS&quot;필요없다&quot; 여러분의 ...">
            <a:extLst>
              <a:ext uri="{FF2B5EF4-FFF2-40B4-BE49-F238E27FC236}">
                <a16:creationId xmlns:a16="http://schemas.microsoft.com/office/drawing/2014/main" id="{6DE8E1C6-7410-8E50-B651-44AD32D44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3"/>
          <a:stretch/>
        </p:blipFill>
        <p:spPr bwMode="auto">
          <a:xfrm>
            <a:off x="1487608" y="2188355"/>
            <a:ext cx="9866376" cy="46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노후 소방차'를 화물차로 바꾼다? 결과는 '낙제점' &lt; 기획 &lt; 종합 &lt; 기사본문 - 상용차신문">
            <a:extLst>
              <a:ext uri="{FF2B5EF4-FFF2-40B4-BE49-F238E27FC236}">
                <a16:creationId xmlns:a16="http://schemas.microsoft.com/office/drawing/2014/main" id="{047D1D42-DA5A-18A4-834F-84019324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48" y="4054983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tail image">
            <a:extLst>
              <a:ext uri="{FF2B5EF4-FFF2-40B4-BE49-F238E27FC236}">
                <a16:creationId xmlns:a16="http://schemas.microsoft.com/office/drawing/2014/main" id="{C0924BB1-124F-B341-5A34-4F5A7106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11850" y="1197015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통형 78">
            <a:extLst>
              <a:ext uri="{FF2B5EF4-FFF2-40B4-BE49-F238E27FC236}">
                <a16:creationId xmlns:a16="http://schemas.microsoft.com/office/drawing/2014/main" id="{F9AEC20B-79B9-AD07-6B33-14F7B82737A9}"/>
              </a:ext>
            </a:extLst>
          </p:cNvPr>
          <p:cNvSpPr/>
          <p:nvPr/>
        </p:nvSpPr>
        <p:spPr>
          <a:xfrm rot="16200000">
            <a:off x="7265914" y="2087330"/>
            <a:ext cx="275948" cy="68381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통형 78">
            <a:extLst>
              <a:ext uri="{FF2B5EF4-FFF2-40B4-BE49-F238E27FC236}">
                <a16:creationId xmlns:a16="http://schemas.microsoft.com/office/drawing/2014/main" id="{170F09D8-0843-078E-3F75-A591CA3375C8}"/>
              </a:ext>
            </a:extLst>
          </p:cNvPr>
          <p:cNvSpPr/>
          <p:nvPr/>
        </p:nvSpPr>
        <p:spPr>
          <a:xfrm rot="16200000">
            <a:off x="10290479" y="2057960"/>
            <a:ext cx="275948" cy="742549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통형 9">
            <a:extLst>
              <a:ext uri="{FF2B5EF4-FFF2-40B4-BE49-F238E27FC236}">
                <a16:creationId xmlns:a16="http://schemas.microsoft.com/office/drawing/2014/main" id="{7A174375-FA4C-26A5-A8F2-EF41EDE8AD53}"/>
              </a:ext>
            </a:extLst>
          </p:cNvPr>
          <p:cNvSpPr/>
          <p:nvPr/>
        </p:nvSpPr>
        <p:spPr>
          <a:xfrm>
            <a:off x="10789302" y="1512688"/>
            <a:ext cx="203189" cy="5061382"/>
          </a:xfrm>
          <a:prstGeom prst="can">
            <a:avLst/>
          </a:prstGeom>
          <a:solidFill>
            <a:srgbClr val="2E6CA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AA8F9D-408F-BDF0-B13B-2ECA53895860}"/>
              </a:ext>
            </a:extLst>
          </p:cNvPr>
          <p:cNvSpPr/>
          <p:nvPr/>
        </p:nvSpPr>
        <p:spPr>
          <a:xfrm>
            <a:off x="10507039" y="6411159"/>
            <a:ext cx="757901" cy="346177"/>
          </a:xfrm>
          <a:prstGeom prst="ellipse">
            <a:avLst/>
          </a:prstGeom>
          <a:ln>
            <a:noFill/>
          </a:ln>
          <a:scene3d>
            <a:camera prst="orthographicFront">
              <a:rot lat="16478573" lon="15899182" rev="5699304"/>
            </a:camera>
            <a:lightRig rig="threePt" dir="t"/>
          </a:scene3d>
          <a:sp3d extrusionH="25400">
            <a:bevelT w="0" h="0"/>
            <a:extrusionClr>
              <a:schemeClr val="tx2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C24691-5C39-26E5-0360-EA12A4F7B2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144" r="26979"/>
          <a:stretch/>
        </p:blipFill>
        <p:spPr>
          <a:xfrm rot="16200000">
            <a:off x="8245077" y="582377"/>
            <a:ext cx="1108080" cy="36465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59A03C-42C9-091B-AAA8-2E78F75B91E8}"/>
              </a:ext>
            </a:extLst>
          </p:cNvPr>
          <p:cNvSpPr/>
          <p:nvPr/>
        </p:nvSpPr>
        <p:spPr>
          <a:xfrm>
            <a:off x="7511850" y="2104340"/>
            <a:ext cx="2543325" cy="6322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AFA94C3-6AF7-B457-B6C0-BC60567F96E1}"/>
              </a:ext>
            </a:extLst>
          </p:cNvPr>
          <p:cNvSpPr/>
          <p:nvPr/>
        </p:nvSpPr>
        <p:spPr>
          <a:xfrm>
            <a:off x="7630843" y="2207291"/>
            <a:ext cx="468873" cy="42635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soft" dir="t">
              <a:rot lat="0" lon="0" rev="156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9061D8-5972-A986-7FE4-3D3372C60D40}"/>
              </a:ext>
            </a:extLst>
          </p:cNvPr>
          <p:cNvSpPr txBox="1"/>
          <p:nvPr/>
        </p:nvSpPr>
        <p:spPr>
          <a:xfrm>
            <a:off x="8626246" y="2235800"/>
            <a:ext cx="142159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직진 </a:t>
            </a:r>
            <a:r>
              <a:rPr lang="en-US" altLang="ko-KR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</a:t>
            </a:r>
          </a:p>
        </p:txBody>
      </p:sp>
      <p:sp>
        <p:nvSpPr>
          <p:cNvPr id="30" name="자유형 31">
            <a:extLst>
              <a:ext uri="{FF2B5EF4-FFF2-40B4-BE49-F238E27FC236}">
                <a16:creationId xmlns:a16="http://schemas.microsoft.com/office/drawing/2014/main" id="{FBD51078-3FC4-F064-ABB5-F1AC2FCDC279}"/>
              </a:ext>
            </a:extLst>
          </p:cNvPr>
          <p:cNvSpPr/>
          <p:nvPr/>
        </p:nvSpPr>
        <p:spPr>
          <a:xfrm>
            <a:off x="10428453" y="1133918"/>
            <a:ext cx="909980" cy="522399"/>
          </a:xfrm>
          <a:custGeom>
            <a:avLst/>
            <a:gdLst>
              <a:gd name="connsiteX0" fmla="*/ 0 w 1720734"/>
              <a:gd name="connsiteY0" fmla="*/ 556953 h 556953"/>
              <a:gd name="connsiteX1" fmla="*/ 590204 w 1720734"/>
              <a:gd name="connsiteY1" fmla="*/ 8313 h 556953"/>
              <a:gd name="connsiteX2" fmla="*/ 1720734 w 1720734"/>
              <a:gd name="connsiteY2" fmla="*/ 0 h 556953"/>
              <a:gd name="connsiteX3" fmla="*/ 1172094 w 1720734"/>
              <a:gd name="connsiteY3" fmla="*/ 556953 h 556953"/>
              <a:gd name="connsiteX4" fmla="*/ 0 w 1720734"/>
              <a:gd name="connsiteY4" fmla="*/ 556953 h 5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734" h="556953">
                <a:moveTo>
                  <a:pt x="0" y="556953"/>
                </a:moveTo>
                <a:lnTo>
                  <a:pt x="590204" y="8313"/>
                </a:lnTo>
                <a:lnTo>
                  <a:pt x="1720734" y="0"/>
                </a:lnTo>
                <a:lnTo>
                  <a:pt x="1172094" y="556953"/>
                </a:lnTo>
                <a:lnTo>
                  <a:pt x="0" y="55695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BC97CC-4AE3-432F-3C9D-F8AD13C5837F}"/>
              </a:ext>
            </a:extLst>
          </p:cNvPr>
          <p:cNvSpPr txBox="1"/>
          <p:nvPr/>
        </p:nvSpPr>
        <p:spPr>
          <a:xfrm>
            <a:off x="10561853" y="1202118"/>
            <a:ext cx="716986" cy="2154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 양 열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08443D-F1B2-2BCE-3B6D-71144790C0DD}"/>
              </a:ext>
            </a:extLst>
          </p:cNvPr>
          <p:cNvCxnSpPr>
            <a:stCxn id="7" idx="3"/>
          </p:cNvCxnSpPr>
          <p:nvPr/>
        </p:nvCxnSpPr>
        <p:spPr>
          <a:xfrm flipH="1">
            <a:off x="2678724" y="1559346"/>
            <a:ext cx="4833126" cy="299629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503B73-FAB7-81A9-A905-9D67A336C175}"/>
              </a:ext>
            </a:extLst>
          </p:cNvPr>
          <p:cNvCxnSpPr>
            <a:cxnSpLocks/>
          </p:cNvCxnSpPr>
          <p:nvPr/>
        </p:nvCxnSpPr>
        <p:spPr>
          <a:xfrm flipH="1">
            <a:off x="4860806" y="1711838"/>
            <a:ext cx="2908092" cy="414663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DB4779-1FE3-5A62-6065-B7715F888A45}"/>
              </a:ext>
            </a:extLst>
          </p:cNvPr>
          <p:cNvSpPr txBox="1"/>
          <p:nvPr/>
        </p:nvSpPr>
        <p:spPr>
          <a:xfrm>
            <a:off x="1412051" y="1443983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</a:t>
            </a:r>
            <a:r>
              <a:rPr lang="ko-KR" altLang="en-US" sz="2400" b="1" dirty="0"/>
              <a:t>계획도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DDD1F31-874C-515B-C47B-CBA8DBE69263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C203281B-2810-8711-1D90-0BEC3F68C148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8CC2938E-C4EF-FC86-88C0-4178B0C9570D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738BCB1D-ABB2-10C0-8564-8CA4C4ABB9BB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0A173EE1-995F-E7A7-F71D-ED18AE7C9B71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73A8FC-5E3B-9377-1AAF-1381C2435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07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120FB15-2AA8-401E-9CA4-FDF3CE3AE31E}"/>
              </a:ext>
            </a:extLst>
          </p:cNvPr>
          <p:cNvSpPr txBox="1"/>
          <p:nvPr/>
        </p:nvSpPr>
        <p:spPr>
          <a:xfrm>
            <a:off x="1167246" y="5619724"/>
            <a:ext cx="428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+mj-lt"/>
              </a:rPr>
              <a:t>이벤트에 맞는 이미지 제작</a:t>
            </a:r>
            <a:r>
              <a:rPr lang="en-US" altLang="ko-KR" b="1" dirty="0">
                <a:latin typeface="+mj-lt"/>
              </a:rPr>
              <a:t>(2700x500)</a:t>
            </a:r>
            <a:endParaRPr lang="ko-KR" alt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FAA65-1483-4751-B297-2CAFAAB724B2}"/>
              </a:ext>
            </a:extLst>
          </p:cNvPr>
          <p:cNvSpPr txBox="1"/>
          <p:nvPr/>
        </p:nvSpPr>
        <p:spPr>
          <a:xfrm>
            <a:off x="8132563" y="6095250"/>
            <a:ext cx="302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이벤트에 따른 파일읽기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FA70B0-7040-D09C-F040-CBEFB87E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35" y="2180283"/>
            <a:ext cx="6113527" cy="3064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B5D8E1-BFB2-09D6-0CD6-487ECC46B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38" y="3282949"/>
            <a:ext cx="3919329" cy="76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7FF08-3378-3188-1432-6D664D823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839" y="2172246"/>
            <a:ext cx="3919329" cy="1107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DF97EA-AD7D-09E6-D41D-F6A95A25F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131" y="4052057"/>
            <a:ext cx="3919329" cy="850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508369-9E21-E569-C02C-4866661F665C}"/>
              </a:ext>
            </a:extLst>
          </p:cNvPr>
          <p:cNvSpPr txBox="1"/>
          <p:nvPr/>
        </p:nvSpPr>
        <p:spPr>
          <a:xfrm>
            <a:off x="760306" y="1442356"/>
            <a:ext cx="229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</a:t>
            </a:r>
            <a:r>
              <a:rPr lang="ko-KR" altLang="en-US" sz="2400" b="1" dirty="0"/>
              <a:t>이미지 제작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7369F256-B3DC-47A6-0FEB-7D06DF10AB81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B9FEADD-1F2B-0F7D-9693-F8EA0F082637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B7B820A0-35FF-B3BE-F2F8-0ABB2DB65A0F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4BCCA0D3-94C0-498C-F7E1-154820882558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13F50A7B-B1BA-C1B2-E4AB-566BB1CD8415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5EE044-5680-D0AB-76BB-206621DA6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2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9F7AA5-F7BF-68F1-03D0-5BDC549B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187" y="2591792"/>
            <a:ext cx="6011694" cy="33815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A316215-E6F6-8A58-2D45-301D73172066}"/>
              </a:ext>
            </a:extLst>
          </p:cNvPr>
          <p:cNvSpPr/>
          <p:nvPr/>
        </p:nvSpPr>
        <p:spPr>
          <a:xfrm>
            <a:off x="4602532" y="2368530"/>
            <a:ext cx="1896893" cy="910278"/>
          </a:xfrm>
          <a:prstGeom prst="ellipse">
            <a:avLst/>
          </a:prstGeom>
          <a:noFill/>
          <a:ln w="38100">
            <a:solidFill>
              <a:srgbClr val="FD5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EFA748-C1BD-E6C4-13D5-A8E025553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25" y="3785727"/>
            <a:ext cx="3025302" cy="56024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723A421-DCCE-E1A0-0728-499E2A6EF500}"/>
              </a:ext>
            </a:extLst>
          </p:cNvPr>
          <p:cNvSpPr/>
          <p:nvPr/>
        </p:nvSpPr>
        <p:spPr>
          <a:xfrm rot="10800000">
            <a:off x="5380745" y="3785727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1BC3BC0-8B57-B30D-891B-C53F39BBA55F}"/>
              </a:ext>
            </a:extLst>
          </p:cNvPr>
          <p:cNvSpPr/>
          <p:nvPr/>
        </p:nvSpPr>
        <p:spPr>
          <a:xfrm rot="16200000">
            <a:off x="4369068" y="3360387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OpenCV Python 입문(3) - 이미지 슬라이드쇼 만들기">
            <a:extLst>
              <a:ext uri="{FF2B5EF4-FFF2-40B4-BE49-F238E27FC236}">
                <a16:creationId xmlns:a16="http://schemas.microsoft.com/office/drawing/2014/main" id="{CEAB9BEF-F9D6-F336-7B3F-E6B0E572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9" y="3144343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FAF6E7-90A1-7822-E761-24E03E2836AF}"/>
              </a:ext>
            </a:extLst>
          </p:cNvPr>
          <p:cNvSpPr txBox="1"/>
          <p:nvPr/>
        </p:nvSpPr>
        <p:spPr>
          <a:xfrm>
            <a:off x="747439" y="1537533"/>
            <a:ext cx="2471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3.</a:t>
            </a:r>
            <a:r>
              <a:rPr lang="ko-KR" altLang="en-US" sz="2400" b="1" dirty="0"/>
              <a:t>슬라이드쇼     개발 계획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9CCD421-760E-607F-64C1-868476FD2F3F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DAA5EEC1-0CE6-658B-0A3E-0422EA84D14C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93FE8F7-BE21-F0BB-70CD-6F4C5B587A83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9A01BA07-B27E-142D-E417-FF82CE2B3AD5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EE9B9E0-24CA-EEEC-3495-603384B287C4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132A01-9AFD-331B-F6E7-C9B01D0B5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8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C7D5B7-6059-C4F5-307D-66058C69F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07506"/>
              </p:ext>
            </p:extLst>
          </p:nvPr>
        </p:nvGraphicFramePr>
        <p:xfrm>
          <a:off x="7631811" y="2697283"/>
          <a:ext cx="2778306" cy="27332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89153">
                  <a:extLst>
                    <a:ext uri="{9D8B030D-6E8A-4147-A177-3AD203B41FA5}">
                      <a16:colId xmlns:a16="http://schemas.microsoft.com/office/drawing/2014/main" val="3983132282"/>
                    </a:ext>
                  </a:extLst>
                </a:gridCol>
                <a:gridCol w="1389153">
                  <a:extLst>
                    <a:ext uri="{9D8B030D-6E8A-4147-A177-3AD203B41FA5}">
                      <a16:colId xmlns:a16="http://schemas.microsoft.com/office/drawing/2014/main" val="3864538125"/>
                    </a:ext>
                  </a:extLst>
                </a:gridCol>
              </a:tblGrid>
              <a:tr h="91109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Fire truck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37769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train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371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10052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test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72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70914"/>
                  </a:ext>
                </a:extLst>
              </a:tr>
            </a:tbl>
          </a:graphicData>
        </a:graphic>
      </p:graphicFrame>
      <p:pic>
        <p:nvPicPr>
          <p:cNvPr id="2050" name="Picture 2" descr="인명구조의 최선봉, 소방차의 모든 것 : 네이버 포스트">
            <a:extLst>
              <a:ext uri="{FF2B5EF4-FFF2-40B4-BE49-F238E27FC236}">
                <a16:creationId xmlns:a16="http://schemas.microsoft.com/office/drawing/2014/main" id="{34987F05-1DB3-BAEB-1A2C-18CA683C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2394510"/>
            <a:ext cx="5110025" cy="33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6D074C-52C5-A6CF-2F53-2C7735387B89}"/>
              </a:ext>
            </a:extLst>
          </p:cNvPr>
          <p:cNvGrpSpPr/>
          <p:nvPr/>
        </p:nvGrpSpPr>
        <p:grpSpPr>
          <a:xfrm>
            <a:off x="347866" y="2280407"/>
            <a:ext cx="11844134" cy="3557813"/>
            <a:chOff x="173933" y="1990561"/>
            <a:chExt cx="11844134" cy="35578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A53CF9-74B7-909A-1DC8-1360D46E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933" y="1990561"/>
              <a:ext cx="11844134" cy="35578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D64E56F-CC77-BE68-7DF5-DCC74EC2CED0}"/>
                </a:ext>
              </a:extLst>
            </p:cNvPr>
            <p:cNvSpPr/>
            <p:nvPr/>
          </p:nvSpPr>
          <p:spPr>
            <a:xfrm>
              <a:off x="615435" y="3025302"/>
              <a:ext cx="11300948" cy="40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1D1BF92-72FC-7079-5DA7-DDA3C3483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8" y="1963670"/>
            <a:ext cx="12192000" cy="4407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F4600C-DD03-D58F-EA07-701530D2788D}"/>
              </a:ext>
            </a:extLst>
          </p:cNvPr>
          <p:cNvSpPr txBox="1"/>
          <p:nvPr/>
        </p:nvSpPr>
        <p:spPr>
          <a:xfrm>
            <a:off x="1088532" y="1334050"/>
            <a:ext cx="210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</a:t>
            </a:r>
            <a:r>
              <a:rPr lang="ko-KR" altLang="en-US" sz="2400" b="1" dirty="0"/>
              <a:t>데이터 수집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89287B8B-1404-A8F5-D249-B171EE5BA51C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D2AD7002-83E2-18BA-22A6-6BC96BCA2921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3FB29D4-E3A5-5FAE-FCF6-312218492B9B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D4A06E37-5651-2291-9A84-2299C003C743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EC214E5D-CD9B-82D9-D2AA-B5F3A7C5D2F3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008170-4794-B709-E953-C688DAADB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4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99" y="2852093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8163772" y="3481151"/>
            <a:ext cx="4988350" cy="1656727"/>
            <a:chOff x="5161161" y="2447433"/>
            <a:chExt cx="498835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92011" y="2954738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200" b="1" dirty="0"/>
            </a:p>
          </p:txBody>
        </p:sp>
      </p:grp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5478613" y="4139972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5468010" y="3351878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5478613" y="4928066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5468010" y="3019486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2669" y="1892400"/>
            <a:ext cx="65998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D0195E2-5266-AABA-81F1-B39506204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32" y="6242162"/>
            <a:ext cx="119241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python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train.py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img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640 --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batch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16 --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epochs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10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data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young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.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yaml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weights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yolov5s.pt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–optimizer Adam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A5D76-4B16-83E3-0A70-DFFE442334BC}"/>
              </a:ext>
            </a:extLst>
          </p:cNvPr>
          <p:cNvSpPr txBox="1"/>
          <p:nvPr/>
        </p:nvSpPr>
        <p:spPr>
          <a:xfrm>
            <a:off x="1303032" y="1377801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5.</a:t>
            </a:r>
            <a:r>
              <a:rPr lang="ko-KR" altLang="en-US" sz="2400" b="1" dirty="0"/>
              <a:t>학습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B7C6723D-0139-9876-8CDB-8426E945D1BE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24DC1B33-6947-9EB6-2DCC-457D4B52C3E9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BC99C79-23D4-96CA-5C78-EEB9B3FC2D1A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E69D71AA-BA7E-0A70-684C-1C55DDB2AEB8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27763C2-F5F0-69B1-8432-60BF4487F348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40BC40-F2D7-872F-2CB3-DA509E202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5A3015-813F-7103-F266-B31AD4876237}"/>
              </a:ext>
            </a:extLst>
          </p:cNvPr>
          <p:cNvSpPr txBox="1"/>
          <p:nvPr/>
        </p:nvSpPr>
        <p:spPr>
          <a:xfrm>
            <a:off x="1800805" y="1151692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6.</a:t>
            </a:r>
            <a:r>
              <a:rPr lang="ko-KR" altLang="en-US" sz="2400" b="1" dirty="0"/>
              <a:t>학습 결과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8840867-E5E1-B710-510D-71BF08EB9D7D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94F03197-82E1-C13F-B845-94FC6D8250DA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01881E27-5C72-B03B-8243-E7A5B7C8970B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3557DE10-C1B7-F6B1-26E4-FB4B68D0FB43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E880FDA-482D-298F-A55A-0F8310CC0D20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15B20C-5F60-D1E1-8A7D-0F559DC8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DDFF2AC1-C0AD-6BA6-F76C-77556B2DE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428977"/>
              </p:ext>
            </p:extLst>
          </p:nvPr>
        </p:nvGraphicFramePr>
        <p:xfrm>
          <a:off x="1817672" y="1685563"/>
          <a:ext cx="8782263" cy="4899573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254609">
                  <a:extLst>
                    <a:ext uri="{9D8B030D-6E8A-4147-A177-3AD203B41FA5}">
                      <a16:colId xmlns:a16="http://schemas.microsoft.com/office/drawing/2014/main" val="3277288778"/>
                    </a:ext>
                  </a:extLst>
                </a:gridCol>
                <a:gridCol w="1254609">
                  <a:extLst>
                    <a:ext uri="{9D8B030D-6E8A-4147-A177-3AD203B41FA5}">
                      <a16:colId xmlns:a16="http://schemas.microsoft.com/office/drawing/2014/main" val="3996297346"/>
                    </a:ext>
                  </a:extLst>
                </a:gridCol>
                <a:gridCol w="1254609">
                  <a:extLst>
                    <a:ext uri="{9D8B030D-6E8A-4147-A177-3AD203B41FA5}">
                      <a16:colId xmlns:a16="http://schemas.microsoft.com/office/drawing/2014/main" val="2076112003"/>
                    </a:ext>
                  </a:extLst>
                </a:gridCol>
                <a:gridCol w="1254609">
                  <a:extLst>
                    <a:ext uri="{9D8B030D-6E8A-4147-A177-3AD203B41FA5}">
                      <a16:colId xmlns:a16="http://schemas.microsoft.com/office/drawing/2014/main" val="2772245485"/>
                    </a:ext>
                  </a:extLst>
                </a:gridCol>
                <a:gridCol w="1254609">
                  <a:extLst>
                    <a:ext uri="{9D8B030D-6E8A-4147-A177-3AD203B41FA5}">
                      <a16:colId xmlns:a16="http://schemas.microsoft.com/office/drawing/2014/main" val="859076846"/>
                    </a:ext>
                  </a:extLst>
                </a:gridCol>
                <a:gridCol w="1254609">
                  <a:extLst>
                    <a:ext uri="{9D8B030D-6E8A-4147-A177-3AD203B41FA5}">
                      <a16:colId xmlns:a16="http://schemas.microsoft.com/office/drawing/2014/main" val="490021585"/>
                    </a:ext>
                  </a:extLst>
                </a:gridCol>
                <a:gridCol w="1254609">
                  <a:extLst>
                    <a:ext uri="{9D8B030D-6E8A-4147-A177-3AD203B41FA5}">
                      <a16:colId xmlns:a16="http://schemas.microsoft.com/office/drawing/2014/main" val="1277512598"/>
                    </a:ext>
                  </a:extLst>
                </a:gridCol>
              </a:tblGrid>
              <a:tr h="61754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Wights</a:t>
                      </a:r>
                      <a:endParaRPr lang="ko-KR" altLang="en-US" sz="16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Yolov5s.pt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844012"/>
                  </a:ext>
                </a:extLst>
              </a:tr>
              <a:tr h="629259">
                <a:tc>
                  <a:txBody>
                    <a:bodyPr/>
                    <a:lstStyle/>
                    <a:p>
                      <a:pPr lvl="0" algn="ctr" latinLnBrk="1"/>
                      <a:r>
                        <a:rPr kumimoji="0" lang="en-US" altLang="ko-KR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optimizer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Adam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542771"/>
                  </a:ext>
                </a:extLst>
              </a:tr>
              <a:tr h="61754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Batch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884941"/>
                  </a:ext>
                </a:extLst>
              </a:tr>
              <a:tr h="61754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81025"/>
                  </a:ext>
                </a:extLst>
              </a:tr>
              <a:tr h="629259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metrics/recall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64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962901"/>
                  </a:ext>
                </a:extLst>
              </a:tr>
              <a:tr h="89421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metrics/precision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92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49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206112"/>
                  </a:ext>
                </a:extLst>
              </a:tr>
              <a:tr h="89421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metrics/mAP_0.5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82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49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995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49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449918" y="1310106"/>
            <a:ext cx="129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CF53-9241-31D3-C01D-5528F04DECB3}"/>
              </a:ext>
            </a:extLst>
          </p:cNvPr>
          <p:cNvSpPr txBox="1"/>
          <p:nvPr/>
        </p:nvSpPr>
        <p:spPr>
          <a:xfrm>
            <a:off x="7496188" y="2945716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1. </a:t>
            </a:r>
            <a:r>
              <a:rPr lang="ko-KR" altLang="en-US" sz="2400" b="1" dirty="0">
                <a:latin typeface="+mn-ea"/>
              </a:rPr>
              <a:t>가볍고 효율적임</a:t>
            </a:r>
          </a:p>
        </p:txBody>
      </p:sp>
      <p:pic>
        <p:nvPicPr>
          <p:cNvPr id="2050" name="Picture 2" descr="/img/Ch">
            <a:extLst>
              <a:ext uri="{FF2B5EF4-FFF2-40B4-BE49-F238E27FC236}">
                <a16:creationId xmlns:a16="http://schemas.microsoft.com/office/drawing/2014/main" id="{8149177A-E9CB-F887-E374-C86485CA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94" y="2710489"/>
            <a:ext cx="5625806" cy="31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장고 - 해시넷">
            <a:extLst>
              <a:ext uri="{FF2B5EF4-FFF2-40B4-BE49-F238E27FC236}">
                <a16:creationId xmlns:a16="http://schemas.microsoft.com/office/drawing/2014/main" id="{9139C796-C8B4-A4CD-5623-95B52063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333" y1="52000" x2="11333" y2="52000"/>
                        <a14:foregroundMark x1="27333" y1="58000" x2="27333" y2="58000"/>
                        <a14:foregroundMark x1="27333" y1="18000" x2="27333" y2="18000"/>
                        <a14:foregroundMark x1="40000" y1="52000" x2="40000" y2="52000"/>
                        <a14:foregroundMark x1="48333" y1="58000" x2="48333" y2="58000"/>
                        <a14:foregroundMark x1="85667" y1="65000" x2="85667" y2="65000"/>
                        <a14:foregroundMark x1="67000" y1="90000" x2="67000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77" y="2945716"/>
            <a:ext cx="110799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라즈베리파이의 HDMI 사운드 드라이버 설정 - RastaLion's IT Blog">
            <a:extLst>
              <a:ext uri="{FF2B5EF4-FFF2-40B4-BE49-F238E27FC236}">
                <a16:creationId xmlns:a16="http://schemas.microsoft.com/office/drawing/2014/main" id="{3B91A5E6-45E9-CF84-A3F3-1691DD127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67" y="5083116"/>
            <a:ext cx="646913" cy="6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46F5FD-C0BB-F488-86B2-040E3E8514DC}"/>
              </a:ext>
            </a:extLst>
          </p:cNvPr>
          <p:cNvSpPr txBox="1"/>
          <p:nvPr/>
        </p:nvSpPr>
        <p:spPr>
          <a:xfrm>
            <a:off x="7496188" y="3436647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확장성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20546-1647-7D34-4FDC-75B03504F323}"/>
              </a:ext>
            </a:extLst>
          </p:cNvPr>
          <p:cNvSpPr txBox="1"/>
          <p:nvPr/>
        </p:nvSpPr>
        <p:spPr>
          <a:xfrm>
            <a:off x="7496188" y="3933550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신뢰성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55BC23-B60C-5590-C1E0-E96CD235B9FA}"/>
              </a:ext>
            </a:extLst>
          </p:cNvPr>
          <p:cNvSpPr txBox="1"/>
          <p:nvPr/>
        </p:nvSpPr>
        <p:spPr>
          <a:xfrm>
            <a:off x="7496188" y="4430453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보안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51D631-5465-6174-2EC3-73CB591BD06D}"/>
              </a:ext>
            </a:extLst>
          </p:cNvPr>
          <p:cNvSpPr txBox="1"/>
          <p:nvPr/>
        </p:nvSpPr>
        <p:spPr>
          <a:xfrm>
            <a:off x="7496188" y="4927356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5. </a:t>
            </a:r>
            <a:r>
              <a:rPr lang="ko-KR" altLang="en-US" sz="2400" b="1" dirty="0">
                <a:latin typeface="+mn-ea"/>
              </a:rPr>
              <a:t>우수한 지원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5AACC5-5CD4-6460-A4F6-B82F4CCC738C}"/>
              </a:ext>
            </a:extLst>
          </p:cNvPr>
          <p:cNvSpPr txBox="1"/>
          <p:nvPr/>
        </p:nvSpPr>
        <p:spPr>
          <a:xfrm>
            <a:off x="821940" y="2189717"/>
            <a:ext cx="485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M2M, IOT 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를 위한 표준 기반 메시징 프로토콜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419783-5C15-9A11-A5CB-65459DE65866}"/>
              </a:ext>
            </a:extLst>
          </p:cNvPr>
          <p:cNvSpPr txBox="1"/>
          <p:nvPr/>
        </p:nvSpPr>
        <p:spPr>
          <a:xfrm>
            <a:off x="8915456" y="2189717"/>
            <a:ext cx="82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장점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1BC19735-42F2-DCBB-D1A7-4C00A6774B32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0B63158-B9DC-20F0-0B18-49847D278910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654643C-5A1D-48FC-73FA-147DA6BA25C8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A74BF0D5-6B33-3B8C-487C-51DD312D43F9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1CBE9EC1-C156-E2D3-9CA7-5DDE7E41E9FE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831E12-AE63-E3CC-683F-84581350D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11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600142" y="1356272"/>
            <a:ext cx="334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D0F140-45A2-8929-0DF5-FC19D2435FF2}"/>
              </a:ext>
            </a:extLst>
          </p:cNvPr>
          <p:cNvSpPr txBox="1"/>
          <p:nvPr/>
        </p:nvSpPr>
        <p:spPr>
          <a:xfrm>
            <a:off x="8627534" y="2263005"/>
            <a:ext cx="99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broker</a:t>
            </a:r>
            <a:endParaRPr lang="ko-KR" altLang="en-US" b="1" dirty="0">
              <a:highlight>
                <a:srgbClr val="D6E0F2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264DF90-EE39-8EAC-995E-6A7AA1CD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8" y="3134229"/>
            <a:ext cx="5027475" cy="21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E3C4B9-7111-BE0E-465C-18E866CF6A0E}"/>
              </a:ext>
            </a:extLst>
          </p:cNvPr>
          <p:cNvSpPr txBox="1"/>
          <p:nvPr/>
        </p:nvSpPr>
        <p:spPr>
          <a:xfrm>
            <a:off x="2617554" y="2263005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기본 동작 원칙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E8E520A4-6633-D802-74A5-04D5EF4A4C1C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54BD1D0C-A4A8-0E6A-BA7B-27BB467F5385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A664CBE8-A8F3-7093-9D84-88B67C5B9D66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FC64F8D-152C-3197-49B3-FAD52BF1D87B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DC7D96BE-0728-6997-CD11-E3159D620F6A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12D3DB-BCCE-A6C4-0DB3-0A665A5CF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0AAC94E-057B-0E3B-35ED-94880C23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843" y="3134229"/>
            <a:ext cx="1905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5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6092F-B41D-F111-93E6-468607E8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6" y="-2"/>
            <a:ext cx="12304586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072381" y="2722746"/>
            <a:ext cx="7166704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</p:spTree>
    <p:extLst>
      <p:ext uri="{BB962C8B-B14F-4D97-AF65-F5344CB8AC3E}">
        <p14:creationId xmlns:p14="http://schemas.microsoft.com/office/powerpoint/2010/main" val="125524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578892" y="1097280"/>
            <a:ext cx="317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구성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76781C-E5C8-1BD7-9DCA-C377C1783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38" y="1743611"/>
            <a:ext cx="7272716" cy="492429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10D61D-D009-EBC9-BDFF-2AC7FFC1A16D}"/>
              </a:ext>
            </a:extLst>
          </p:cNvPr>
          <p:cNvSpPr/>
          <p:nvPr/>
        </p:nvSpPr>
        <p:spPr>
          <a:xfrm>
            <a:off x="5585125" y="5468645"/>
            <a:ext cx="1203796" cy="89664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91536E-C1D9-56E2-9917-75E8D5E1485A}"/>
              </a:ext>
            </a:extLst>
          </p:cNvPr>
          <p:cNvSpPr/>
          <p:nvPr/>
        </p:nvSpPr>
        <p:spPr>
          <a:xfrm>
            <a:off x="2078854" y="2718047"/>
            <a:ext cx="1845076" cy="31057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9FCC1-2811-9E18-216E-740218C50DC0}"/>
              </a:ext>
            </a:extLst>
          </p:cNvPr>
          <p:cNvSpPr/>
          <p:nvPr/>
        </p:nvSpPr>
        <p:spPr>
          <a:xfrm rot="1126961">
            <a:off x="7614773" y="3642280"/>
            <a:ext cx="1448738" cy="74932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8A57EB-BDEC-FF2A-A2AE-DC62017E104B}"/>
              </a:ext>
            </a:extLst>
          </p:cNvPr>
          <p:cNvSpPr/>
          <p:nvPr/>
        </p:nvSpPr>
        <p:spPr>
          <a:xfrm>
            <a:off x="5926221" y="5986792"/>
            <a:ext cx="791966" cy="29859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EB8FF9-E52B-4341-EDA3-135266D1BCF0}"/>
              </a:ext>
            </a:extLst>
          </p:cNvPr>
          <p:cNvSpPr/>
          <p:nvPr/>
        </p:nvSpPr>
        <p:spPr>
          <a:xfrm>
            <a:off x="6271379" y="4901242"/>
            <a:ext cx="414898" cy="43921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E885199-8743-464E-8EB4-86D32904DB68}"/>
              </a:ext>
            </a:extLst>
          </p:cNvPr>
          <p:cNvCxnSpPr>
            <a:cxnSpLocks/>
          </p:cNvCxnSpPr>
          <p:nvPr/>
        </p:nvCxnSpPr>
        <p:spPr>
          <a:xfrm>
            <a:off x="6788921" y="6116714"/>
            <a:ext cx="301065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18DC42F-F39A-C797-A533-D6E71B67E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" y="4016940"/>
            <a:ext cx="1985281" cy="2647042"/>
          </a:xfrm>
          <a:prstGeom prst="rect">
            <a:avLst/>
          </a:prstGeom>
        </p:spPr>
      </p:pic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817FDAB1-C1A0-013D-E98B-835F06EED8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5" t="42481" r="28818" b="26203"/>
          <a:stretch/>
        </p:blipFill>
        <p:spPr>
          <a:xfrm>
            <a:off x="9636314" y="4183953"/>
            <a:ext cx="1039325" cy="108307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B73067-F770-20A2-F0DE-6F837BEFDA75}"/>
              </a:ext>
            </a:extLst>
          </p:cNvPr>
          <p:cNvCxnSpPr>
            <a:cxnSpLocks/>
          </p:cNvCxnSpPr>
          <p:nvPr/>
        </p:nvCxnSpPr>
        <p:spPr>
          <a:xfrm>
            <a:off x="6788921" y="4955304"/>
            <a:ext cx="2687284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A14E0BF-CF18-7D03-8F29-06FD205D8055}"/>
              </a:ext>
            </a:extLst>
          </p:cNvPr>
          <p:cNvCxnSpPr>
            <a:cxnSpLocks/>
          </p:cNvCxnSpPr>
          <p:nvPr/>
        </p:nvCxnSpPr>
        <p:spPr>
          <a:xfrm flipH="1">
            <a:off x="1305017" y="6136091"/>
            <a:ext cx="2793607" cy="2654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EBA8B5-4152-D012-3542-AD875873B10D}"/>
              </a:ext>
            </a:extLst>
          </p:cNvPr>
          <p:cNvSpPr/>
          <p:nvPr/>
        </p:nvSpPr>
        <p:spPr>
          <a:xfrm rot="5400000">
            <a:off x="3702641" y="4923363"/>
            <a:ext cx="791966" cy="29859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1C3D09-8F3F-6DE3-2965-92A2714054DA}"/>
              </a:ext>
            </a:extLst>
          </p:cNvPr>
          <p:cNvCxnSpPr>
            <a:cxnSpLocks/>
          </p:cNvCxnSpPr>
          <p:nvPr/>
        </p:nvCxnSpPr>
        <p:spPr>
          <a:xfrm>
            <a:off x="4063113" y="5468645"/>
            <a:ext cx="0" cy="693994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B9E4B4CB-4C3C-2A47-E5D2-7A92B3984CC3}"/>
              </a:ext>
            </a:extLst>
          </p:cNvPr>
          <p:cNvSpPr/>
          <p:nvPr/>
        </p:nvSpPr>
        <p:spPr>
          <a:xfrm>
            <a:off x="9935910" y="5361965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A2883F3-5C59-D41F-09CE-890D92829D3F}"/>
              </a:ext>
            </a:extLst>
          </p:cNvPr>
          <p:cNvSpPr/>
          <p:nvPr/>
        </p:nvSpPr>
        <p:spPr>
          <a:xfrm>
            <a:off x="6807206" y="5448653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25B2ED1-BDB2-3E2F-A1C5-E7C08E6890E5}"/>
              </a:ext>
            </a:extLst>
          </p:cNvPr>
          <p:cNvSpPr/>
          <p:nvPr/>
        </p:nvSpPr>
        <p:spPr>
          <a:xfrm>
            <a:off x="9266917" y="3788530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99DDBA5D-C702-26FB-8B76-0E0AA9FB8F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1" t="57605" r="6068" b="2652"/>
          <a:stretch/>
        </p:blipFill>
        <p:spPr>
          <a:xfrm>
            <a:off x="9848131" y="5740826"/>
            <a:ext cx="1978754" cy="994785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035E138-65F2-F56F-1B20-1C4EE5792950}"/>
              </a:ext>
            </a:extLst>
          </p:cNvPr>
          <p:cNvSpPr/>
          <p:nvPr/>
        </p:nvSpPr>
        <p:spPr>
          <a:xfrm>
            <a:off x="7727062" y="3047302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297AE64-F488-6850-032E-6C9D382F5A3A}"/>
              </a:ext>
            </a:extLst>
          </p:cNvPr>
          <p:cNvSpPr/>
          <p:nvPr/>
        </p:nvSpPr>
        <p:spPr>
          <a:xfrm>
            <a:off x="1806590" y="2311373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0874BB4-6B43-CA5F-1AAE-954A3C92F9E5}"/>
              </a:ext>
            </a:extLst>
          </p:cNvPr>
          <p:cNvSpPr/>
          <p:nvPr/>
        </p:nvSpPr>
        <p:spPr>
          <a:xfrm>
            <a:off x="57302" y="4080528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28FBC8-CF61-7491-956B-2DCD9BCEEF3D}"/>
              </a:ext>
            </a:extLst>
          </p:cNvPr>
          <p:cNvSpPr txBox="1"/>
          <p:nvPr/>
        </p:nvSpPr>
        <p:spPr>
          <a:xfrm>
            <a:off x="2089778" y="2319968"/>
            <a:ext cx="349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LED </a:t>
            </a:r>
            <a:r>
              <a:rPr lang="ko-KR" altLang="en-US" b="1" dirty="0">
                <a:highlight>
                  <a:srgbClr val="D6E0F2"/>
                </a:highlight>
                <a:latin typeface="Haettenschweiler" panose="020B0706040902060204" pitchFamily="34" charset="0"/>
              </a:rPr>
              <a:t>디스플레이 </a:t>
            </a:r>
            <a:r>
              <a:rPr lang="ko-KR" altLang="en-US" b="1" dirty="0">
                <a:highlight>
                  <a:srgbClr val="D6E0F2"/>
                </a:highlight>
                <a:latin typeface="+mn-ea"/>
              </a:rPr>
              <a:t>패널</a:t>
            </a:r>
            <a:r>
              <a:rPr lang="en-US" altLang="ko-KR" b="1" dirty="0">
                <a:highlight>
                  <a:srgbClr val="D6E0F2"/>
                </a:highlight>
                <a:latin typeface="+mn-ea"/>
              </a:rPr>
              <a:t>(</a:t>
            </a:r>
            <a:r>
              <a:rPr lang="ko-KR" altLang="en-US" b="1" dirty="0">
                <a:highlight>
                  <a:srgbClr val="D6E0F2"/>
                </a:highlight>
                <a:latin typeface="+mn-ea"/>
              </a:rPr>
              <a:t>보행자용</a:t>
            </a:r>
            <a:r>
              <a:rPr lang="en-US" altLang="ko-KR" b="1" dirty="0">
                <a:highlight>
                  <a:srgbClr val="D6E0F2"/>
                </a:highlight>
                <a:latin typeface="+mn-ea"/>
              </a:rPr>
              <a:t>)</a:t>
            </a:r>
            <a:endParaRPr lang="ko-KR" altLang="en-US" b="1" dirty="0">
              <a:highlight>
                <a:srgbClr val="D6E0F2"/>
              </a:highlight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201662-54E7-CF45-5B95-89C9E38FB3E5}"/>
              </a:ext>
            </a:extLst>
          </p:cNvPr>
          <p:cNvSpPr txBox="1"/>
          <p:nvPr/>
        </p:nvSpPr>
        <p:spPr>
          <a:xfrm>
            <a:off x="9546939" y="3804625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Haettenschweiler" panose="020B0706040902060204" pitchFamily="34" charset="0"/>
              </a:rPr>
              <a:t>카메라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5FB1DE-0C4C-EC6D-E137-A0CF9B3FFE02}"/>
              </a:ext>
            </a:extLst>
          </p:cNvPr>
          <p:cNvSpPr txBox="1"/>
          <p:nvPr/>
        </p:nvSpPr>
        <p:spPr>
          <a:xfrm>
            <a:off x="10254924" y="5347334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rgbmatrix</a:t>
            </a:r>
            <a:endParaRPr lang="ko-KR" altLang="en-US" b="1" dirty="0">
              <a:highlight>
                <a:srgbClr val="D6E0F2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FA369-A24F-6D4D-C235-BF52EC5536FE}"/>
              </a:ext>
            </a:extLst>
          </p:cNvPr>
          <p:cNvSpPr txBox="1"/>
          <p:nvPr/>
        </p:nvSpPr>
        <p:spPr>
          <a:xfrm>
            <a:off x="8064574" y="3028183"/>
            <a:ext cx="252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rgbmatrix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전원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976C4A-B2DA-1B36-EB9D-A61627C65F3F}"/>
              </a:ext>
            </a:extLst>
          </p:cNvPr>
          <p:cNvSpPr txBox="1"/>
          <p:nvPr/>
        </p:nvSpPr>
        <p:spPr>
          <a:xfrm>
            <a:off x="7112294" y="5468645"/>
            <a:ext cx="268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라즈베리파이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4(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컨트롤러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b="1" dirty="0">
              <a:highlight>
                <a:srgbClr val="D6E0F2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E8910F-E401-8E00-505C-BA2E13C294E7}"/>
              </a:ext>
            </a:extLst>
          </p:cNvPr>
          <p:cNvSpPr txBox="1"/>
          <p:nvPr/>
        </p:nvSpPr>
        <p:spPr>
          <a:xfrm>
            <a:off x="388508" y="4080528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Haettenschweiler" panose="020B0706040902060204" pitchFamily="34" charset="0"/>
              </a:rPr>
              <a:t>데이터 케이블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DDFB71C-CB06-F617-E0EA-4607178C3700}"/>
              </a:ext>
            </a:extLst>
          </p:cNvPr>
          <p:cNvSpPr/>
          <p:nvPr/>
        </p:nvSpPr>
        <p:spPr>
          <a:xfrm>
            <a:off x="7089343" y="1913555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16D0DA-9FD5-06B3-0024-A8747F024574}"/>
              </a:ext>
            </a:extLst>
          </p:cNvPr>
          <p:cNvSpPr txBox="1"/>
          <p:nvPr/>
        </p:nvSpPr>
        <p:spPr>
          <a:xfrm>
            <a:off x="7426853" y="1918059"/>
            <a:ext cx="440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라즈베리파이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 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전원 공급 케이블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(220V)</a:t>
            </a:r>
            <a:endParaRPr lang="ko-KR" altLang="en-US" b="1" dirty="0">
              <a:highlight>
                <a:srgbClr val="D6E0F2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3594697-8B74-6E75-6208-FAA461C4D12A}"/>
              </a:ext>
            </a:extLst>
          </p:cNvPr>
          <p:cNvSpPr/>
          <p:nvPr/>
        </p:nvSpPr>
        <p:spPr>
          <a:xfrm>
            <a:off x="1631426" y="6247763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13758A-5123-C7F8-98E3-EC3B46BAC4A7}"/>
              </a:ext>
            </a:extLst>
          </p:cNvPr>
          <p:cNvSpPr txBox="1"/>
          <p:nvPr/>
        </p:nvSpPr>
        <p:spPr>
          <a:xfrm>
            <a:off x="1910454" y="6238219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r>
              <a:rPr lang="ko-KR" altLang="en-US" b="1" dirty="0">
                <a:highlight>
                  <a:srgbClr val="D6E0F2"/>
                </a:highlight>
                <a:latin typeface="Haettenschweiler" panose="020B0706040902060204" pitchFamily="34" charset="0"/>
              </a:rPr>
              <a:t> 케이블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(5V)</a:t>
            </a:r>
            <a:endParaRPr lang="ko-KR" altLang="en-US" b="1" dirty="0">
              <a:highlight>
                <a:srgbClr val="D6E0F2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A900A-D0F6-D098-8AE9-07C831872FD3}"/>
              </a:ext>
            </a:extLst>
          </p:cNvPr>
          <p:cNvSpPr/>
          <p:nvPr/>
        </p:nvSpPr>
        <p:spPr>
          <a:xfrm>
            <a:off x="362584" y="4513447"/>
            <a:ext cx="1203796" cy="52585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B3D63560-6639-79D6-2389-2DB245CC9F8A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073182CB-3D37-9477-A5FA-751B84CD08B2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E54A0C2A-DE6D-3840-0855-BC338A811D11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1DB006EF-EEFA-6D5A-A8B2-FF623A552058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0CF276EC-54D5-0185-E5EE-6CC95FD7F0D2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66C878C-1273-FD9D-D0E9-DE968C9BB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95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578892" y="1097280"/>
            <a:ext cx="317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구성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5FB1DE-0C4C-EC6D-E137-A0CF9B3FFE02}"/>
              </a:ext>
            </a:extLst>
          </p:cNvPr>
          <p:cNvSpPr txBox="1"/>
          <p:nvPr/>
        </p:nvSpPr>
        <p:spPr>
          <a:xfrm>
            <a:off x="8611612" y="2515587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신호 변환기</a:t>
            </a:r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B3D63560-6639-79D6-2389-2DB245CC9F8A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073182CB-3D37-9477-A5FA-751B84CD08B2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E54A0C2A-DE6D-3840-0855-BC338A811D11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1DB006EF-EEFA-6D5A-A8B2-FF623A552058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0CF276EC-54D5-0185-E5EE-6CC95FD7F0D2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66C878C-1273-FD9D-D0E9-DE968C9BB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6CF5267-3CA4-DE08-3166-880C5A7DD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58" y="1745859"/>
            <a:ext cx="6659105" cy="49943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B65459-617D-BFFC-4BE3-647021D90802}"/>
              </a:ext>
            </a:extLst>
          </p:cNvPr>
          <p:cNvSpPr/>
          <p:nvPr/>
        </p:nvSpPr>
        <p:spPr>
          <a:xfrm rot="1238390">
            <a:off x="1801307" y="1735747"/>
            <a:ext cx="715996" cy="209948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4556E-C209-F23F-F4B1-7D805F2A9C1B}"/>
              </a:ext>
            </a:extLst>
          </p:cNvPr>
          <p:cNvSpPr/>
          <p:nvPr/>
        </p:nvSpPr>
        <p:spPr>
          <a:xfrm rot="21443069">
            <a:off x="4711089" y="5007140"/>
            <a:ext cx="454015" cy="84652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8F9711-0970-E4C6-CA9C-62539170E513}"/>
              </a:ext>
            </a:extLst>
          </p:cNvPr>
          <p:cNvSpPr/>
          <p:nvPr/>
        </p:nvSpPr>
        <p:spPr>
          <a:xfrm rot="21443069">
            <a:off x="5602684" y="4961409"/>
            <a:ext cx="715996" cy="95955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244E3C-283B-454C-571D-758978968623}"/>
              </a:ext>
            </a:extLst>
          </p:cNvPr>
          <p:cNvSpPr/>
          <p:nvPr/>
        </p:nvSpPr>
        <p:spPr>
          <a:xfrm rot="21443069">
            <a:off x="3829522" y="5047643"/>
            <a:ext cx="715996" cy="95955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CA577D-0E1E-397B-1CEF-27781CAC5D8F}"/>
              </a:ext>
            </a:extLst>
          </p:cNvPr>
          <p:cNvSpPr/>
          <p:nvPr/>
        </p:nvSpPr>
        <p:spPr>
          <a:xfrm rot="21360567">
            <a:off x="3349191" y="2454571"/>
            <a:ext cx="2995823" cy="259839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2902A-054A-CF9E-F6B0-6F33ABB0AA1F}"/>
              </a:ext>
            </a:extLst>
          </p:cNvPr>
          <p:cNvSpPr txBox="1"/>
          <p:nvPr/>
        </p:nvSpPr>
        <p:spPr>
          <a:xfrm>
            <a:off x="8611612" y="3289402"/>
            <a:ext cx="366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LED </a:t>
            </a:r>
            <a:r>
              <a:rPr lang="ko-KR" altLang="en-US" b="1" dirty="0">
                <a:highlight>
                  <a:srgbClr val="D6E0F2"/>
                </a:highlight>
                <a:latin typeface="Haettenschweiler" panose="020B0706040902060204" pitchFamily="34" charset="0"/>
              </a:rPr>
              <a:t>디스플레이 패널</a:t>
            </a:r>
            <a:r>
              <a:rPr lang="en-US" altLang="ko-KR" b="1" dirty="0">
                <a:highlight>
                  <a:srgbClr val="D6E0F2"/>
                </a:highlight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highlight>
                  <a:srgbClr val="D6E0F2"/>
                </a:highlight>
                <a:latin typeface="+mn-ea"/>
                <a:cs typeface="Arial" panose="020B0604020202020204" pitchFamily="34" charset="0"/>
              </a:rPr>
              <a:t>운전자용</a:t>
            </a:r>
            <a:r>
              <a:rPr lang="en-US" altLang="ko-KR" b="1" dirty="0">
                <a:highlight>
                  <a:srgbClr val="D6E0F2"/>
                </a:highlight>
                <a:latin typeface="+mn-ea"/>
                <a:cs typeface="Arial" panose="020B0604020202020204" pitchFamily="34" charset="0"/>
              </a:rPr>
              <a:t>)</a:t>
            </a:r>
            <a:endParaRPr lang="ko-KR" altLang="en-US" b="1" dirty="0">
              <a:highlight>
                <a:srgbClr val="D6E0F2"/>
              </a:highlight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9E564BF-297E-F733-C1F3-E1E48E7734FE}"/>
              </a:ext>
            </a:extLst>
          </p:cNvPr>
          <p:cNvSpPr/>
          <p:nvPr/>
        </p:nvSpPr>
        <p:spPr>
          <a:xfrm>
            <a:off x="4803385" y="3302515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CF44FD-782A-839B-EA94-5DF73863B258}"/>
              </a:ext>
            </a:extLst>
          </p:cNvPr>
          <p:cNvSpPr/>
          <p:nvPr/>
        </p:nvSpPr>
        <p:spPr>
          <a:xfrm rot="21443069">
            <a:off x="2179617" y="2836098"/>
            <a:ext cx="5570972" cy="121852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35D83F1-36F8-0866-EF70-2C098374E4AB}"/>
              </a:ext>
            </a:extLst>
          </p:cNvPr>
          <p:cNvSpPr/>
          <p:nvPr/>
        </p:nvSpPr>
        <p:spPr>
          <a:xfrm>
            <a:off x="4773579" y="4342115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511AEA4-3690-3440-D621-E059E39573B6}"/>
              </a:ext>
            </a:extLst>
          </p:cNvPr>
          <p:cNvSpPr/>
          <p:nvPr/>
        </p:nvSpPr>
        <p:spPr>
          <a:xfrm>
            <a:off x="4789196" y="5315075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A5DF1-888D-CC5E-85D6-625BF5D44EDB}"/>
              </a:ext>
            </a:extLst>
          </p:cNvPr>
          <p:cNvSpPr txBox="1"/>
          <p:nvPr/>
        </p:nvSpPr>
        <p:spPr>
          <a:xfrm>
            <a:off x="8611612" y="2913300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이더넷 케이블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AC4C4C7-7882-ABC3-4EBF-01BD7D35765D}"/>
              </a:ext>
            </a:extLst>
          </p:cNvPr>
          <p:cNvSpPr/>
          <p:nvPr/>
        </p:nvSpPr>
        <p:spPr>
          <a:xfrm>
            <a:off x="4084070" y="5301891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06ED4-E22B-31BD-5842-DF1582B023A3}"/>
              </a:ext>
            </a:extLst>
          </p:cNvPr>
          <p:cNvSpPr/>
          <p:nvPr/>
        </p:nvSpPr>
        <p:spPr>
          <a:xfrm>
            <a:off x="5818749" y="5252672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68B71D3-08AD-E8A0-E103-6048A72FBE9D}"/>
              </a:ext>
            </a:extLst>
          </p:cNvPr>
          <p:cNvSpPr/>
          <p:nvPr/>
        </p:nvSpPr>
        <p:spPr>
          <a:xfrm>
            <a:off x="2188867" y="2094847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08830C6-D42D-1CEB-6157-EED6077E41C8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rot="5400000" flipH="1" flipV="1">
            <a:off x="5085062" y="3190596"/>
            <a:ext cx="2534974" cy="2790275"/>
          </a:xfrm>
          <a:prstGeom prst="bentConnector4">
            <a:avLst>
              <a:gd name="adj1" fmla="val -27988"/>
              <a:gd name="adj2" fmla="val 108297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노트북 - 무료 컴퓨터개 아이콘">
            <a:extLst>
              <a:ext uri="{FF2B5EF4-FFF2-40B4-BE49-F238E27FC236}">
                <a16:creationId xmlns:a16="http://schemas.microsoft.com/office/drawing/2014/main" id="{6F2DCA30-3378-7DF1-ACC4-A8FF2024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949" y="4547086"/>
            <a:ext cx="1411171" cy="141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2" name="연결선: 꺾임 3071">
            <a:extLst>
              <a:ext uri="{FF2B5EF4-FFF2-40B4-BE49-F238E27FC236}">
                <a16:creationId xmlns:a16="http://schemas.microsoft.com/office/drawing/2014/main" id="{2ACC80F9-9220-1690-E7DC-568665DF00BE}"/>
              </a:ext>
            </a:extLst>
          </p:cNvPr>
          <p:cNvCxnSpPr>
            <a:cxnSpLocks/>
            <a:stCxn id="11" idx="2"/>
            <a:endCxn id="3076" idx="2"/>
          </p:cNvCxnSpPr>
          <p:nvPr/>
        </p:nvCxnSpPr>
        <p:spPr>
          <a:xfrm rot="16200000" flipH="1">
            <a:off x="7500658" y="4402380"/>
            <a:ext cx="37794" cy="3073959"/>
          </a:xfrm>
          <a:prstGeom prst="bentConnector3">
            <a:avLst>
              <a:gd name="adj1" fmla="val 70485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9" name="타원 3078">
            <a:extLst>
              <a:ext uri="{FF2B5EF4-FFF2-40B4-BE49-F238E27FC236}">
                <a16:creationId xmlns:a16="http://schemas.microsoft.com/office/drawing/2014/main" id="{C3E1B8A6-AB30-B1BD-9D03-2084A78AE75B}"/>
              </a:ext>
            </a:extLst>
          </p:cNvPr>
          <p:cNvSpPr/>
          <p:nvPr/>
        </p:nvSpPr>
        <p:spPr>
          <a:xfrm>
            <a:off x="8894816" y="4924184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80" name="Picture 8" descr="같다 PNG 일러스트 | 이미지 및 PSD 파일 | Pngtree에 무료 다운로드">
            <a:extLst>
              <a:ext uri="{FF2B5EF4-FFF2-40B4-BE49-F238E27FC236}">
                <a16:creationId xmlns:a16="http://schemas.microsoft.com/office/drawing/2014/main" id="{033DCA4F-6B1C-6AF6-425A-E2879E34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1778" y1="56444" x2="21778" y2="5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365" y="4892639"/>
            <a:ext cx="671495" cy="67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☆품절☆라즈베리파이4 B (Raspberry pi4 B) Model B 1GB : 라즈베리파이 &gt; 오픈소스 하드웨어 존 &gt;  MCU보드/제어모듈">
            <a:extLst>
              <a:ext uri="{FF2B5EF4-FFF2-40B4-BE49-F238E27FC236}">
                <a16:creationId xmlns:a16="http://schemas.microsoft.com/office/drawing/2014/main" id="{64E2C178-E59D-DC14-0F9F-A99BB6CF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70" b="89815" l="2146" r="93991">
                        <a14:foregroundMark x1="7725" y1="25926" x2="6009" y2="72222"/>
                        <a14:foregroundMark x1="3004" y1="47685" x2="3004" y2="47685"/>
                        <a14:foregroundMark x1="89700" y1="32870" x2="89270" y2="70833"/>
                        <a14:foregroundMark x1="92275" y1="36574" x2="92704" y2="66204"/>
                        <a14:foregroundMark x1="21459" y1="19907" x2="83691" y2="24074"/>
                        <a14:foregroundMark x1="70386" y1="72685" x2="85837" y2="72222"/>
                        <a14:foregroundMark x1="88412" y1="47685" x2="88841" y2="66667"/>
                        <a14:foregroundMark x1="93133" y1="48148" x2="93133" y2="50926"/>
                        <a14:foregroundMark x1="93991" y1="51852" x2="93991" y2="51852"/>
                        <a14:foregroundMark x1="90558" y1="20833" x2="90558" y2="2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598" y="4636885"/>
            <a:ext cx="1384600" cy="128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타원 3080">
            <a:extLst>
              <a:ext uri="{FF2B5EF4-FFF2-40B4-BE49-F238E27FC236}">
                <a16:creationId xmlns:a16="http://schemas.microsoft.com/office/drawing/2014/main" id="{DB9CE64D-42B5-82FE-2379-72283F1598E5}"/>
              </a:ext>
            </a:extLst>
          </p:cNvPr>
          <p:cNvSpPr/>
          <p:nvPr/>
        </p:nvSpPr>
        <p:spPr>
          <a:xfrm>
            <a:off x="8237285" y="1743611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83" name="타원 3082">
            <a:extLst>
              <a:ext uri="{FF2B5EF4-FFF2-40B4-BE49-F238E27FC236}">
                <a16:creationId xmlns:a16="http://schemas.microsoft.com/office/drawing/2014/main" id="{A48BD6D4-CEBC-809A-A5F1-19E0F115A13B}"/>
              </a:ext>
            </a:extLst>
          </p:cNvPr>
          <p:cNvSpPr/>
          <p:nvPr/>
        </p:nvSpPr>
        <p:spPr>
          <a:xfrm>
            <a:off x="8237284" y="2143541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84" name="타원 3083">
            <a:extLst>
              <a:ext uri="{FF2B5EF4-FFF2-40B4-BE49-F238E27FC236}">
                <a16:creationId xmlns:a16="http://schemas.microsoft.com/office/drawing/2014/main" id="{209A6C2F-E121-4F58-BF46-7BF0949AFD00}"/>
              </a:ext>
            </a:extLst>
          </p:cNvPr>
          <p:cNvSpPr/>
          <p:nvPr/>
        </p:nvSpPr>
        <p:spPr>
          <a:xfrm>
            <a:off x="8236185" y="2543519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85" name="타원 3084">
            <a:extLst>
              <a:ext uri="{FF2B5EF4-FFF2-40B4-BE49-F238E27FC236}">
                <a16:creationId xmlns:a16="http://schemas.microsoft.com/office/drawing/2014/main" id="{F3F2BC5D-E52A-8058-6D5F-DBBD6F13D7F6}"/>
              </a:ext>
            </a:extLst>
          </p:cNvPr>
          <p:cNvSpPr/>
          <p:nvPr/>
        </p:nvSpPr>
        <p:spPr>
          <a:xfrm>
            <a:off x="8240656" y="2943449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86" name="TextBox 3085">
            <a:extLst>
              <a:ext uri="{FF2B5EF4-FFF2-40B4-BE49-F238E27FC236}">
                <a16:creationId xmlns:a16="http://schemas.microsoft.com/office/drawing/2014/main" id="{7D0EEDCE-1CEC-F031-10CD-F8D0146181C2}"/>
              </a:ext>
            </a:extLst>
          </p:cNvPr>
          <p:cNvSpPr txBox="1"/>
          <p:nvPr/>
        </p:nvSpPr>
        <p:spPr>
          <a:xfrm>
            <a:off x="8616097" y="1713818"/>
            <a:ext cx="240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노트북 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컨트롤러</a:t>
            </a:r>
          </a:p>
        </p:txBody>
      </p:sp>
      <p:sp>
        <p:nvSpPr>
          <p:cNvPr id="3087" name="TextBox 3086">
            <a:extLst>
              <a:ext uri="{FF2B5EF4-FFF2-40B4-BE49-F238E27FC236}">
                <a16:creationId xmlns:a16="http://schemas.microsoft.com/office/drawing/2014/main" id="{0A118E4E-AD98-0AE9-3367-578C68027219}"/>
              </a:ext>
            </a:extLst>
          </p:cNvPr>
          <p:cNvSpPr txBox="1"/>
          <p:nvPr/>
        </p:nvSpPr>
        <p:spPr>
          <a:xfrm>
            <a:off x="8611612" y="2115690"/>
            <a:ext cx="31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디스플레이 신호 변환 케이블</a:t>
            </a:r>
          </a:p>
        </p:txBody>
      </p:sp>
      <p:sp>
        <p:nvSpPr>
          <p:cNvPr id="3088" name="타원 3087">
            <a:extLst>
              <a:ext uri="{FF2B5EF4-FFF2-40B4-BE49-F238E27FC236}">
                <a16:creationId xmlns:a16="http://schemas.microsoft.com/office/drawing/2014/main" id="{8029A23B-C813-9948-D945-408D4F1734A3}"/>
              </a:ext>
            </a:extLst>
          </p:cNvPr>
          <p:cNvSpPr/>
          <p:nvPr/>
        </p:nvSpPr>
        <p:spPr>
          <a:xfrm>
            <a:off x="8236185" y="3333777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89" name="타원 3088">
            <a:extLst>
              <a:ext uri="{FF2B5EF4-FFF2-40B4-BE49-F238E27FC236}">
                <a16:creationId xmlns:a16="http://schemas.microsoft.com/office/drawing/2014/main" id="{043E3766-CDC5-D67D-9945-AEBF0CDF097F}"/>
              </a:ext>
            </a:extLst>
          </p:cNvPr>
          <p:cNvSpPr/>
          <p:nvPr/>
        </p:nvSpPr>
        <p:spPr>
          <a:xfrm>
            <a:off x="8236184" y="3701967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90" name="타원 3089">
            <a:extLst>
              <a:ext uri="{FF2B5EF4-FFF2-40B4-BE49-F238E27FC236}">
                <a16:creationId xmlns:a16="http://schemas.microsoft.com/office/drawing/2014/main" id="{0EF002C8-D7E7-6E3C-87A5-F0443359BC52}"/>
              </a:ext>
            </a:extLst>
          </p:cNvPr>
          <p:cNvSpPr/>
          <p:nvPr/>
        </p:nvSpPr>
        <p:spPr>
          <a:xfrm>
            <a:off x="8240739" y="4055118"/>
            <a:ext cx="323435" cy="2911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91" name="TextBox 3090">
            <a:extLst>
              <a:ext uri="{FF2B5EF4-FFF2-40B4-BE49-F238E27FC236}">
                <a16:creationId xmlns:a16="http://schemas.microsoft.com/office/drawing/2014/main" id="{F158E60C-11B4-0A07-671C-C532B1665401}"/>
              </a:ext>
            </a:extLst>
          </p:cNvPr>
          <p:cNvSpPr txBox="1"/>
          <p:nvPr/>
        </p:nvSpPr>
        <p:spPr>
          <a:xfrm>
            <a:off x="8611612" y="3658734"/>
            <a:ext cx="366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신호변환기 전원 케이블</a:t>
            </a:r>
            <a:endParaRPr lang="ko-KR" altLang="en-US" b="1" dirty="0">
              <a:highlight>
                <a:srgbClr val="D6E0F2"/>
              </a:highlight>
              <a:latin typeface="+mn-ea"/>
              <a:cs typeface="Arial" panose="020B0604020202020204" pitchFamily="34" charset="0"/>
            </a:endParaRPr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A54CA755-5AC5-B39A-9460-1CD29C754A1C}"/>
              </a:ext>
            </a:extLst>
          </p:cNvPr>
          <p:cNvSpPr txBox="1"/>
          <p:nvPr/>
        </p:nvSpPr>
        <p:spPr>
          <a:xfrm>
            <a:off x="8611612" y="4043550"/>
            <a:ext cx="366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LED </a:t>
            </a:r>
            <a:r>
              <a:rPr lang="ko-KR" altLang="en-US" b="1" dirty="0">
                <a:highlight>
                  <a:srgbClr val="D6E0F2"/>
                </a:highlight>
                <a:latin typeface="Haettenschweiler" panose="020B0706040902060204" pitchFamily="34" charset="0"/>
              </a:rPr>
              <a:t>디스플레이 패널</a:t>
            </a:r>
            <a:r>
              <a:rPr lang="en-US" altLang="ko-KR" b="1" dirty="0">
                <a:highlight>
                  <a:srgbClr val="D6E0F2"/>
                </a:highlight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b="1" dirty="0">
                <a:highlight>
                  <a:srgbClr val="D6E0F2"/>
                </a:highlight>
                <a:latin typeface="+mn-ea"/>
                <a:cs typeface="Arial" panose="020B0604020202020204" pitchFamily="34" charset="0"/>
              </a:rPr>
              <a:t>전원 케이블</a:t>
            </a:r>
          </a:p>
        </p:txBody>
      </p:sp>
    </p:spTree>
    <p:extLst>
      <p:ext uri="{BB962C8B-B14F-4D97-AF65-F5344CB8AC3E}">
        <p14:creationId xmlns:p14="http://schemas.microsoft.com/office/powerpoint/2010/main" val="1455647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교통, 실외, 거리이(가) 표시된 사진&#10;&#10;자동 생성된 설명">
            <a:extLst>
              <a:ext uri="{FF2B5EF4-FFF2-40B4-BE49-F238E27FC236}">
                <a16:creationId xmlns:a16="http://schemas.microsoft.com/office/drawing/2014/main" id="{C62EDEF5-4FC7-F314-5348-56F7843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4" y="-33870"/>
            <a:ext cx="12272434" cy="6925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33870"/>
            <a:ext cx="12462933" cy="692573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３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65550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0">
            <a:extLst>
              <a:ext uri="{FF2B5EF4-FFF2-40B4-BE49-F238E27FC236}">
                <a16:creationId xmlns:a16="http://schemas.microsoft.com/office/drawing/2014/main" id="{705A5ECF-7610-2BB5-FBC4-88D3384C9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8" y="2232222"/>
            <a:ext cx="5226556" cy="32140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72441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895D1D-5D3C-65FD-52EE-988E57F489E4}"/>
              </a:ext>
            </a:extLst>
          </p:cNvPr>
          <p:cNvGrpSpPr/>
          <p:nvPr/>
        </p:nvGrpSpPr>
        <p:grpSpPr>
          <a:xfrm>
            <a:off x="7726758" y="2766207"/>
            <a:ext cx="3061356" cy="3303285"/>
            <a:chOff x="855181" y="2371580"/>
            <a:chExt cx="3061356" cy="330328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4B420-3F42-FAA5-AB72-82D2C71454E9}"/>
                </a:ext>
              </a:extLst>
            </p:cNvPr>
            <p:cNvSpPr txBox="1"/>
            <p:nvPr/>
          </p:nvSpPr>
          <p:spPr>
            <a:xfrm>
              <a:off x="855181" y="5305533"/>
              <a:ext cx="3061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골든 타임 확보 가능성 증가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F0820B-3DDC-2800-4C91-A3EEDC22CE18}"/>
                </a:ext>
              </a:extLst>
            </p:cNvPr>
            <p:cNvGrpSpPr/>
            <p:nvPr/>
          </p:nvGrpSpPr>
          <p:grpSpPr>
            <a:xfrm>
              <a:off x="997145" y="2371580"/>
              <a:ext cx="2551818" cy="2145779"/>
              <a:chOff x="977962" y="2371580"/>
              <a:chExt cx="2551818" cy="2145779"/>
            </a:xfrm>
          </p:grpSpPr>
          <p:pic>
            <p:nvPicPr>
              <p:cNvPr id="2056" name="Picture 8" descr="시간의 흐름 - 무료 개 아이콘">
                <a:extLst>
                  <a:ext uri="{FF2B5EF4-FFF2-40B4-BE49-F238E27FC236}">
                    <a16:creationId xmlns:a16="http://schemas.microsoft.com/office/drawing/2014/main" id="{4CC0DEE2-0227-F610-C6A4-0E5EF6E43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778" b="95111" l="1778" r="96000">
                            <a14:foregroundMark x1="6222" y1="35111" x2="6222" y2="35111"/>
                            <a14:foregroundMark x1="15556" y1="26222" x2="15556" y2="26222"/>
                            <a14:foregroundMark x1="24889" y1="18222" x2="24889" y2="18222"/>
                            <a14:foregroundMark x1="16889" y1="20000" x2="11111" y2="29333"/>
                            <a14:foregroundMark x1="20444" y1="16444" x2="5778" y2="33778"/>
                            <a14:foregroundMark x1="5778" y1="33778" x2="5778" y2="34222"/>
                            <a14:foregroundMark x1="20000" y1="16000" x2="1778" y2="50667"/>
                            <a14:foregroundMark x1="35556" y1="89333" x2="60000" y2="90222"/>
                            <a14:foregroundMark x1="60000" y1="90222" x2="81778" y2="72000"/>
                            <a14:foregroundMark x1="87111" y1="49333" x2="83111" y2="27111"/>
                            <a14:foregroundMark x1="83111" y1="27111" x2="64972" y2="9712"/>
                            <a14:foregroundMark x1="56710" y1="6222" x2="34667" y2="6222"/>
                            <a14:foregroundMark x1="34667" y1="6222" x2="32444" y2="7111"/>
                            <a14:foregroundMark x1="92889" y1="48889" x2="96444" y2="44000"/>
                            <a14:foregroundMark x1="45778" y1="24000" x2="46667" y2="44889"/>
                            <a14:foregroundMark x1="58222" y1="8000" x2="64444" y2="10222"/>
                            <a14:foregroundMark x1="38667" y1="93778" x2="48889" y2="95111"/>
                            <a14:backgroundMark x1="60000" y1="4889" x2="60000" y2="4889"/>
                            <a14:backgroundMark x1="57778" y1="4889" x2="60120" y2="56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2714" y="2371580"/>
                <a:ext cx="1747066" cy="1747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1010">
                <a:extLst>
                  <a:ext uri="{FF2B5EF4-FFF2-40B4-BE49-F238E27FC236}">
                    <a16:creationId xmlns:a16="http://schemas.microsoft.com/office/drawing/2014/main" id="{EBC69384-2567-130C-C6F5-4EC873E726DD}"/>
                  </a:ext>
                </a:extLst>
              </p:cNvPr>
              <p:cNvGrpSpPr/>
              <p:nvPr/>
            </p:nvGrpSpPr>
            <p:grpSpPr>
              <a:xfrm>
                <a:off x="977962" y="3028027"/>
                <a:ext cx="1657079" cy="1489332"/>
                <a:chOff x="5034805" y="736140"/>
                <a:chExt cx="2977469" cy="2977468"/>
              </a:xfrm>
            </p:grpSpPr>
            <p:pic>
              <p:nvPicPr>
                <p:cNvPr id="22" name="Object 41">
                  <a:extLst>
                    <a:ext uri="{FF2B5EF4-FFF2-40B4-BE49-F238E27FC236}">
                      <a16:creationId xmlns:a16="http://schemas.microsoft.com/office/drawing/2014/main" id="{6BDD1F14-D5EF-8535-612B-CCB0B9FF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034805" y="736140"/>
                  <a:ext cx="2977469" cy="297746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E57671DC-E077-7AD4-9176-1146DCEBFFC6}"/>
              </a:ext>
            </a:extLst>
          </p:cNvPr>
          <p:cNvSpPr/>
          <p:nvPr/>
        </p:nvSpPr>
        <p:spPr>
          <a:xfrm>
            <a:off x="4968449" y="275825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5DD7A4BE-987B-DBAD-688A-D7E5A78C3945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5374EAD-2FEC-6304-D98F-87A22970B22F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B63848E9-2F77-D7DA-AECB-252289F748D8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E6A4702-E311-1E0D-ECFD-6A79AAF4AA1C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69582D9-A89E-CABA-AE8B-E36059754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1028" name="Picture 4" descr="소방차 - 무료 교통개 아이콘">
            <a:extLst>
              <a:ext uri="{FF2B5EF4-FFF2-40B4-BE49-F238E27FC236}">
                <a16:creationId xmlns:a16="http://schemas.microsoft.com/office/drawing/2014/main" id="{A14CF379-513A-8B8C-ED08-67B7A911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51" y="32245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0ED06A-D476-2514-0CB2-92134F92DEFF}"/>
              </a:ext>
            </a:extLst>
          </p:cNvPr>
          <p:cNvSpPr txBox="1"/>
          <p:nvPr/>
        </p:nvSpPr>
        <p:spPr>
          <a:xfrm>
            <a:off x="1280923" y="5700160"/>
            <a:ext cx="421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객체 탐지를 통한 운전자 신호 자동 제어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618FB92-92D8-68C6-AEAE-71A788A863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67" y="2525421"/>
            <a:ext cx="3379826" cy="6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9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88A13D6-D270-607A-EDA4-8FEE233E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1" y="2457665"/>
            <a:ext cx="6568577" cy="3421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72441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5B8996-8734-FC0B-706D-8B0E13132E08}"/>
              </a:ext>
            </a:extLst>
          </p:cNvPr>
          <p:cNvGrpSpPr/>
          <p:nvPr/>
        </p:nvGrpSpPr>
        <p:grpSpPr>
          <a:xfrm>
            <a:off x="7951293" y="2457665"/>
            <a:ext cx="2462840" cy="3580889"/>
            <a:chOff x="3990412" y="2594442"/>
            <a:chExt cx="2462840" cy="358088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5AD3A-4C26-F50F-7E59-2B379E291C21}"/>
                </a:ext>
              </a:extLst>
            </p:cNvPr>
            <p:cNvSpPr txBox="1"/>
            <p:nvPr/>
          </p:nvSpPr>
          <p:spPr>
            <a:xfrm>
              <a:off x="3990412" y="5529000"/>
              <a:ext cx="246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교통 사고 발생률 감소</a:t>
              </a:r>
              <a:endParaRPr lang="en-US" altLang="ko-KR" b="1" dirty="0">
                <a:latin typeface="Haettenschweiler" panose="020B0706040902060204" pitchFamily="34" charset="0"/>
              </a:endParaRPr>
            </a:p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안전 관리 비용 절감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EBAEE8-E704-D02C-01F6-915DFA985DF8}"/>
                </a:ext>
              </a:extLst>
            </p:cNvPr>
            <p:cNvGrpSpPr/>
            <p:nvPr/>
          </p:nvGrpSpPr>
          <p:grpSpPr>
            <a:xfrm>
              <a:off x="4074119" y="2594442"/>
              <a:ext cx="2295426" cy="2449507"/>
              <a:chOff x="5463135" y="2417267"/>
              <a:chExt cx="2295426" cy="2449507"/>
            </a:xfrm>
          </p:grpSpPr>
          <p:pic>
            <p:nvPicPr>
              <p:cNvPr id="2050" name="Picture 2" descr="감소하다 - 무료 화살개 아이콘">
                <a:extLst>
                  <a:ext uri="{FF2B5EF4-FFF2-40B4-BE49-F238E27FC236}">
                    <a16:creationId xmlns:a16="http://schemas.microsoft.com/office/drawing/2014/main" id="{B2245301-C71E-2EF3-67E1-C346386C8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21003" y="2417267"/>
                <a:ext cx="1579690" cy="1579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그룹 1011">
                <a:extLst>
                  <a:ext uri="{FF2B5EF4-FFF2-40B4-BE49-F238E27FC236}">
                    <a16:creationId xmlns:a16="http://schemas.microsoft.com/office/drawing/2014/main" id="{ECEF8C79-E0B2-9080-F69D-5E84A9AD6628}"/>
                  </a:ext>
                </a:extLst>
              </p:cNvPr>
              <p:cNvGrpSpPr/>
              <p:nvPr/>
            </p:nvGrpSpPr>
            <p:grpSpPr>
              <a:xfrm>
                <a:off x="5463135" y="2902318"/>
                <a:ext cx="2295426" cy="1964456"/>
                <a:chOff x="7480678" y="2083668"/>
                <a:chExt cx="6171429" cy="4580553"/>
              </a:xfrm>
            </p:grpSpPr>
            <p:pic>
              <p:nvPicPr>
                <p:cNvPr id="19" name="Object 44">
                  <a:extLst>
                    <a:ext uri="{FF2B5EF4-FFF2-40B4-BE49-F238E27FC236}">
                      <a16:creationId xmlns:a16="http://schemas.microsoft.com/office/drawing/2014/main" id="{EB432814-61A6-A760-98B9-0B355618A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/>
                <a:srcRect b="25778"/>
                <a:stretch/>
              </p:blipFill>
              <p:spPr>
                <a:xfrm>
                  <a:off x="7480678" y="2083668"/>
                  <a:ext cx="6171429" cy="458055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E57671DC-E077-7AD4-9176-1146DCEBFFC6}"/>
              </a:ext>
            </a:extLst>
          </p:cNvPr>
          <p:cNvSpPr/>
          <p:nvPr/>
        </p:nvSpPr>
        <p:spPr>
          <a:xfrm>
            <a:off x="4968449" y="275825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5DD7A4BE-987B-DBAD-688A-D7E5A78C3945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5374EAD-2FEC-6304-D98F-87A22970B22F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B63848E9-2F77-D7DA-AECB-252289F748D8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E6A4702-E311-1E0D-ECFD-6A79AAF4AA1C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69582D9-A89E-CABA-AE8B-E360597549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0E8CFB-C68F-EA2E-F803-DDCB3B9D1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02" y="2457665"/>
            <a:ext cx="6619059" cy="3421829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E8189B-2EE2-5C47-8F0F-10FB358A9948}"/>
              </a:ext>
            </a:extLst>
          </p:cNvPr>
          <p:cNvGrpSpPr/>
          <p:nvPr/>
        </p:nvGrpSpPr>
        <p:grpSpPr>
          <a:xfrm>
            <a:off x="-85892" y="2799955"/>
            <a:ext cx="7427845" cy="2737247"/>
            <a:chOff x="-99069" y="2816835"/>
            <a:chExt cx="7427845" cy="273724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29A750E-D563-34E8-754F-0CFB218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104486" y="3397106"/>
              <a:ext cx="1060883" cy="211066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B7DF75C-24B6-D173-EF0D-4597965D0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13273" y="3399372"/>
              <a:ext cx="1060883" cy="212361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243833-3C6F-2570-F2E7-A5ABA2CD0A1F}"/>
                </a:ext>
              </a:extLst>
            </p:cNvPr>
            <p:cNvSpPr txBox="1"/>
            <p:nvPr/>
          </p:nvSpPr>
          <p:spPr>
            <a:xfrm>
              <a:off x="-99069" y="2816835"/>
              <a:ext cx="4144131" cy="367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1" i="0" u="none" strike="noStrike" kern="1200" cap="none" spc="0" normalizeH="0" baseline="0" dirty="0">
                  <a:solidFill>
                    <a:srgbClr val="000000"/>
                  </a:solidFill>
                  <a:latin typeface="Haettenschweiler"/>
                </a:rPr>
                <a:t>보행자 신호 </a:t>
              </a:r>
              <a:r>
                <a:rPr kumimoji="0" lang="ko-KR" altLang="en-US" sz="1800" b="1" i="0" u="none" strike="noStrike" kern="1200" cap="none" spc="0" normalizeH="0" baseline="0" dirty="0" err="1">
                  <a:solidFill>
                    <a:srgbClr val="000000"/>
                  </a:solidFill>
                  <a:latin typeface="Haettenschweiler"/>
                </a:rPr>
                <a:t>빨간불</a:t>
              </a:r>
              <a:endParaRPr kumimoji="0" lang="ko-KR" altLang="en-US" sz="1800" b="1" i="0" u="none" strike="noStrike" kern="1200" cap="none" spc="0" normalizeH="0" baseline="0" dirty="0">
                <a:solidFill>
                  <a:srgbClr val="000000"/>
                </a:solidFill>
                <a:latin typeface="Haettenschweiler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1FBC25-73EA-0DC3-E722-4B4FC1D901E8}"/>
                </a:ext>
              </a:extLst>
            </p:cNvPr>
            <p:cNvSpPr txBox="1"/>
            <p:nvPr/>
          </p:nvSpPr>
          <p:spPr>
            <a:xfrm>
              <a:off x="3184645" y="2816835"/>
              <a:ext cx="4144131" cy="367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1" i="0" u="none" strike="noStrike" kern="1200" cap="none" spc="0" normalizeH="0" baseline="0" dirty="0">
                  <a:solidFill>
                    <a:srgbClr val="000000"/>
                  </a:solidFill>
                  <a:latin typeface="Haettenschweiler"/>
                </a:rPr>
                <a:t>보행자 신호 </a:t>
              </a:r>
              <a:r>
                <a:rPr kumimoji="0" lang="ko-KR" altLang="en-US" sz="1800" b="1" i="0" u="none" strike="noStrike" kern="1200" cap="none" spc="0" normalizeH="0" baseline="0" dirty="0" err="1">
                  <a:solidFill>
                    <a:srgbClr val="000000"/>
                  </a:solidFill>
                  <a:latin typeface="Haettenschweiler"/>
                </a:rPr>
                <a:t>빨간불</a:t>
              </a:r>
              <a:endParaRPr kumimoji="0" lang="ko-KR" altLang="en-US" sz="1800" b="1" i="0" u="none" strike="noStrike" kern="1200" cap="none" spc="0" normalizeH="0" baseline="0" dirty="0">
                <a:solidFill>
                  <a:srgbClr val="000000"/>
                </a:solidFill>
                <a:latin typeface="Haettenschweiler"/>
              </a:endParaRPr>
            </a:p>
          </p:txBody>
        </p:sp>
        <p:pic>
          <p:nvPicPr>
            <p:cNvPr id="39" name="그림 38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616DC45F-01D8-5B5C-C885-6EC0D6084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7937" y="3395229"/>
              <a:ext cx="1078489" cy="215885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776A491-136D-91DB-E47A-7AB671C0F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6711" y="3397106"/>
              <a:ext cx="1078488" cy="2156976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8805288D-0102-9A64-07DD-F8FE6FE9E9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503" y="2300916"/>
            <a:ext cx="6619058" cy="3752929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02A0DA12-3F72-472F-2DB6-E18C902A34E6}"/>
              </a:ext>
            </a:extLst>
          </p:cNvPr>
          <p:cNvGrpSpPr/>
          <p:nvPr/>
        </p:nvGrpSpPr>
        <p:grpSpPr>
          <a:xfrm>
            <a:off x="317552" y="2360366"/>
            <a:ext cx="6613046" cy="3616427"/>
            <a:chOff x="317552" y="2360366"/>
            <a:chExt cx="6613046" cy="361642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0C9A0F1-F2D8-3920-9ECF-BCFF3C3F93EC}"/>
                </a:ext>
              </a:extLst>
            </p:cNvPr>
            <p:cNvGrpSpPr/>
            <p:nvPr/>
          </p:nvGrpSpPr>
          <p:grpSpPr>
            <a:xfrm>
              <a:off x="317552" y="2360366"/>
              <a:ext cx="6613046" cy="3519128"/>
              <a:chOff x="317552" y="2360366"/>
              <a:chExt cx="6613046" cy="3519128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BE838D0-4112-A16D-7FBD-DC8D8BE98516}"/>
                  </a:ext>
                </a:extLst>
              </p:cNvPr>
              <p:cNvGrpSpPr/>
              <p:nvPr/>
            </p:nvGrpSpPr>
            <p:grpSpPr>
              <a:xfrm>
                <a:off x="317552" y="2741113"/>
                <a:ext cx="6613046" cy="3138381"/>
                <a:chOff x="317552" y="2741113"/>
                <a:chExt cx="6613046" cy="3138381"/>
              </a:xfrm>
            </p:grpSpPr>
            <p:pic>
              <p:nvPicPr>
                <p:cNvPr id="44" name="그림 43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71AD0DF0-37AF-9EAA-7164-FD6BAB7A5F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552" y="2741113"/>
                  <a:ext cx="6613046" cy="940548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99099D-089D-300F-FA40-AF1C4408ABBA}"/>
                    </a:ext>
                  </a:extLst>
                </p:cNvPr>
                <p:cNvSpPr txBox="1"/>
                <p:nvPr/>
              </p:nvSpPr>
              <p:spPr>
                <a:xfrm>
                  <a:off x="807031" y="5510162"/>
                  <a:ext cx="54862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latin typeface="Haettenschweiler" panose="020B0706040902060204" pitchFamily="34" charset="0"/>
                    </a:rPr>
                    <a:t>하나의 디스플레이에 다양한 정보를 효과적으로 전달 </a:t>
                  </a:r>
                </a:p>
              </p:txBody>
            </p:sp>
          </p:grp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D9D2D64-9E8A-66D6-F7B2-E5228FC9F8F2}"/>
                  </a:ext>
                </a:extLst>
              </p:cNvPr>
              <p:cNvSpPr/>
              <p:nvPr/>
            </p:nvSpPr>
            <p:spPr>
              <a:xfrm>
                <a:off x="4578804" y="2360366"/>
                <a:ext cx="1953087" cy="1613556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5538309-C2EA-C8CF-0BB2-104566A2E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710092" y="4056527"/>
              <a:ext cx="1920266" cy="1920266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A4F5096-2B7B-0BF2-41C8-083239615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74566" y="3360956"/>
              <a:ext cx="1682479" cy="1682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3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72441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4F425F-BC1E-C5DD-1D76-56DFDFAA9D94}"/>
              </a:ext>
            </a:extLst>
          </p:cNvPr>
          <p:cNvGrpSpPr/>
          <p:nvPr/>
        </p:nvGrpSpPr>
        <p:grpSpPr>
          <a:xfrm>
            <a:off x="8111150" y="2555321"/>
            <a:ext cx="2143125" cy="3423882"/>
            <a:chOff x="6666860" y="2639153"/>
            <a:chExt cx="2143125" cy="3423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41A8E-EA1D-16F4-F207-574E8C33B551}"/>
                </a:ext>
              </a:extLst>
            </p:cNvPr>
            <p:cNvSpPr txBox="1"/>
            <p:nvPr/>
          </p:nvSpPr>
          <p:spPr>
            <a:xfrm>
              <a:off x="6766874" y="5416704"/>
              <a:ext cx="1943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교통 통제를 위한</a:t>
              </a:r>
              <a:endParaRPr lang="en-US" altLang="ko-KR" b="1" dirty="0">
                <a:latin typeface="Haettenschweiler" panose="020B0706040902060204" pitchFamily="34" charset="0"/>
              </a:endParaRPr>
            </a:p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인력 비용 절감</a:t>
              </a:r>
            </a:p>
          </p:txBody>
        </p:sp>
        <p:pic>
          <p:nvPicPr>
            <p:cNvPr id="2052" name="Picture 4" descr="비용 절감 - 무료 비즈니스 및 금융개 아이콘">
              <a:extLst>
                <a:ext uri="{FF2B5EF4-FFF2-40B4-BE49-F238E27FC236}">
                  <a16:creationId xmlns:a16="http://schemas.microsoft.com/office/drawing/2014/main" id="{BAF3708B-33A0-ECE9-1BE1-05D97D959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860" y="263915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E57671DC-E077-7AD4-9176-1146DCEBFFC6}"/>
              </a:ext>
            </a:extLst>
          </p:cNvPr>
          <p:cNvSpPr/>
          <p:nvPr/>
        </p:nvSpPr>
        <p:spPr>
          <a:xfrm>
            <a:off x="4968449" y="275825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5DD7A4BE-987B-DBAD-688A-D7E5A78C3945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5374EAD-2FEC-6304-D98F-87A22970B22F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B63848E9-2F77-D7DA-AECB-252289F748D8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E6A4702-E311-1E0D-ECFD-6A79AAF4AA1C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69582D9-A89E-CABA-AE8B-E3605975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7" name="Picture 2" descr="그 비싼 강남은 어쩌다 영화 '기생충' 신세가 됐을까">
            <a:extLst>
              <a:ext uri="{FF2B5EF4-FFF2-40B4-BE49-F238E27FC236}">
                <a16:creationId xmlns:a16="http://schemas.microsoft.com/office/drawing/2014/main" id="{FF8D05E9-D643-7D68-1AB5-3374D4135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08" y="2262120"/>
            <a:ext cx="5692888" cy="37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전기 안전점검. [광주시 제공=연합뉴스]">
            <a:extLst>
              <a:ext uri="{FF2B5EF4-FFF2-40B4-BE49-F238E27FC236}">
                <a16:creationId xmlns:a16="http://schemas.microsoft.com/office/drawing/2014/main" id="{B8541ACE-3275-4108-61DD-F33EC46A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86" y="2271959"/>
            <a:ext cx="4901731" cy="37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2FF3A0E-7C94-1748-F980-261AB73036DE}"/>
              </a:ext>
            </a:extLst>
          </p:cNvPr>
          <p:cNvGrpSpPr/>
          <p:nvPr/>
        </p:nvGrpSpPr>
        <p:grpSpPr>
          <a:xfrm>
            <a:off x="380312" y="2174717"/>
            <a:ext cx="6313016" cy="3811246"/>
            <a:chOff x="380312" y="2174717"/>
            <a:chExt cx="6313016" cy="38112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4C596B-73D1-6ECE-DC65-A2049D52FB6D}"/>
                </a:ext>
              </a:extLst>
            </p:cNvPr>
            <p:cNvSpPr txBox="1"/>
            <p:nvPr/>
          </p:nvSpPr>
          <p:spPr>
            <a:xfrm>
              <a:off x="1717296" y="5616631"/>
              <a:ext cx="363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신호등 원격 제어</a:t>
              </a:r>
              <a:endParaRPr lang="en-US" altLang="ko-KR" b="1" dirty="0">
                <a:latin typeface="Haettenschweiler" panose="020B0706040902060204" pitchFamily="34" charset="0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83B7274-2871-1F25-F175-E63542D9A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12" y="2174717"/>
              <a:ext cx="6313016" cy="3222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50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44160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5AD3A-4C26-F50F-7E59-2B379E291C21}"/>
              </a:ext>
            </a:extLst>
          </p:cNvPr>
          <p:cNvSpPr txBox="1"/>
          <p:nvPr/>
        </p:nvSpPr>
        <p:spPr>
          <a:xfrm>
            <a:off x="5226102" y="5766975"/>
            <a:ext cx="246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교통 데이터 댐 구축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  <p:pic>
        <p:nvPicPr>
          <p:cNvPr id="6" name="Picture 0">
            <a:extLst>
              <a:ext uri="{FF2B5EF4-FFF2-40B4-BE49-F238E27FC236}">
                <a16:creationId xmlns:a16="http://schemas.microsoft.com/office/drawing/2014/main" id="{A3AD8AAD-5437-80AB-EDF4-1B3545823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6" y="2723083"/>
            <a:ext cx="3237432" cy="2578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C973BF-66C7-E3BF-F9BC-6DFC20E9D81A}"/>
              </a:ext>
            </a:extLst>
          </p:cNvPr>
          <p:cNvSpPr txBox="1"/>
          <p:nvPr/>
        </p:nvSpPr>
        <p:spPr>
          <a:xfrm>
            <a:off x="273268" y="5661497"/>
            <a:ext cx="4169169" cy="47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디스플레이적 변화</a:t>
            </a:r>
            <a:endParaRPr lang="ko-KR" altLang="en-US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074" name="Picture 2" descr="빅 데이터 기술 아이콘 | 프리미엄 벡터">
            <a:extLst>
              <a:ext uri="{FF2B5EF4-FFF2-40B4-BE49-F238E27FC236}">
                <a16:creationId xmlns:a16="http://schemas.microsoft.com/office/drawing/2014/main" id="{8DC1623B-0510-85EB-6B4E-A7E4E219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6"/>
          <a:stretch/>
        </p:blipFill>
        <p:spPr bwMode="auto">
          <a:xfrm>
            <a:off x="4570032" y="2726455"/>
            <a:ext cx="3446589" cy="2464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횡단보도 우회전">
            <a:extLst>
              <a:ext uri="{FF2B5EF4-FFF2-40B4-BE49-F238E27FC236}">
                <a16:creationId xmlns:a16="http://schemas.microsoft.com/office/drawing/2014/main" id="{CDDCC0BD-A39F-0220-8C89-1E7BCBFD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88" y="2866807"/>
            <a:ext cx="3275976" cy="2183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3AB09-421C-73B9-0EC3-60B910964742}"/>
              </a:ext>
            </a:extLst>
          </p:cNvPr>
          <p:cNvSpPr txBox="1"/>
          <p:nvPr/>
        </p:nvSpPr>
        <p:spPr>
          <a:xfrm>
            <a:off x="8528043" y="5650163"/>
            <a:ext cx="3412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객체 인식을 통한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보행자 신호 제어 시스템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시민 체감형 교통 서비스 제공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29DCE20-9429-DD5B-C3D6-26EA63387AFB}"/>
              </a:ext>
            </a:extLst>
          </p:cNvPr>
          <p:cNvSpPr/>
          <p:nvPr/>
        </p:nvSpPr>
        <p:spPr>
          <a:xfrm>
            <a:off x="4968449" y="275825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72A34AE9-469A-C803-B257-9B5F4DF7A868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90EA7E22-D959-4E40-1072-16EC5F95E70D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9004399-D828-EDA6-E121-30C1C58113A1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A3C9F94F-E38B-D917-4A32-C86768292931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83C9AC-2775-F6E0-6237-2BC073AF9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97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E9B2399B-F791-AAD6-D135-437FFFBE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99121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29DCE20-9429-DD5B-C3D6-26EA63387AFB}"/>
              </a:ext>
            </a:extLst>
          </p:cNvPr>
          <p:cNvSpPr/>
          <p:nvPr/>
        </p:nvSpPr>
        <p:spPr>
          <a:xfrm>
            <a:off x="6592538" y="275825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72A34AE9-469A-C803-B257-9B5F4DF7A868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90EA7E22-D959-4E40-1072-16EC5F95E70D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9004399-D828-EDA6-E121-30C1C58113A1}"/>
              </a:ext>
            </a:extLst>
          </p:cNvPr>
          <p:cNvSpPr/>
          <p:nvPr/>
        </p:nvSpPr>
        <p:spPr>
          <a:xfrm>
            <a:off x="5052228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 효과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A3C9F94F-E38B-D917-4A32-C86768292931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83C9AC-2775-F6E0-6237-2BC073AF9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3" name="시연영상최종">
            <a:hlinkClick r:id="" action="ppaction://media"/>
            <a:extLst>
              <a:ext uri="{FF2B5EF4-FFF2-40B4-BE49-F238E27FC236}">
                <a16:creationId xmlns:a16="http://schemas.microsoft.com/office/drawing/2014/main" id="{9145041D-68A9-9D95-091D-A1821746B8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40526" y="1355543"/>
            <a:ext cx="8910947" cy="496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8C69FE99-D122-7F48-FE50-7D0CCF1E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11357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226337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876866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</a:t>
            </a:r>
          </a:p>
        </p:txBody>
      </p:sp>
      <p:grpSp>
        <p:nvGrpSpPr>
          <p:cNvPr id="4" name="그룹 1013">
            <a:extLst>
              <a:ext uri="{FF2B5EF4-FFF2-40B4-BE49-F238E27FC236}">
                <a16:creationId xmlns:a16="http://schemas.microsoft.com/office/drawing/2014/main" id="{0B433C48-C47A-0F9D-DBBB-FD2684A61183}"/>
              </a:ext>
            </a:extLst>
          </p:cNvPr>
          <p:cNvGrpSpPr/>
          <p:nvPr/>
        </p:nvGrpSpPr>
        <p:grpSpPr>
          <a:xfrm rot="21108336">
            <a:off x="3298055" y="2407835"/>
            <a:ext cx="706342" cy="742654"/>
            <a:chOff x="7446042" y="6507839"/>
            <a:chExt cx="3085714" cy="3195302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3FE47589-1E95-8959-05D3-477AE660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042" y="6507839"/>
              <a:ext cx="3085714" cy="319530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53BE264-B9A3-98B0-7204-8328FAB7385A}"/>
              </a:ext>
            </a:extLst>
          </p:cNvPr>
          <p:cNvSpPr txBox="1"/>
          <p:nvPr/>
        </p:nvSpPr>
        <p:spPr>
          <a:xfrm>
            <a:off x="5505152" y="1403673"/>
            <a:ext cx="118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ject 28">
            <a:extLst>
              <a:ext uri="{FF2B5EF4-FFF2-40B4-BE49-F238E27FC236}">
                <a16:creationId xmlns:a16="http://schemas.microsoft.com/office/drawing/2014/main" id="{1F502819-E029-43F0-5C9E-920CE54FCD1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2903" y="4764866"/>
            <a:ext cx="1926665" cy="359121"/>
          </a:xfrm>
          <a:prstGeom prst="rect">
            <a:avLst/>
          </a:prstGeom>
        </p:spPr>
      </p:pic>
      <p:pic>
        <p:nvPicPr>
          <p:cNvPr id="25" name="Object 28">
            <a:extLst>
              <a:ext uri="{FF2B5EF4-FFF2-40B4-BE49-F238E27FC236}">
                <a16:creationId xmlns:a16="http://schemas.microsoft.com/office/drawing/2014/main" id="{C9FDF443-73BB-5247-249F-2A9942F11CD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7235" y="4561520"/>
            <a:ext cx="1223024" cy="359121"/>
          </a:xfrm>
          <a:prstGeom prst="rect">
            <a:avLst/>
          </a:prstGeom>
        </p:spPr>
      </p:pic>
      <p:grpSp>
        <p:nvGrpSpPr>
          <p:cNvPr id="5" name="그룹 1009">
            <a:extLst>
              <a:ext uri="{FF2B5EF4-FFF2-40B4-BE49-F238E27FC236}">
                <a16:creationId xmlns:a16="http://schemas.microsoft.com/office/drawing/2014/main" id="{3A741B53-51CC-50A7-F75B-75F05AF3D799}"/>
              </a:ext>
            </a:extLst>
          </p:cNvPr>
          <p:cNvGrpSpPr/>
          <p:nvPr/>
        </p:nvGrpSpPr>
        <p:grpSpPr>
          <a:xfrm>
            <a:off x="4708027" y="3015412"/>
            <a:ext cx="949158" cy="323949"/>
            <a:chOff x="11003356" y="7965688"/>
            <a:chExt cx="6171429" cy="1338765"/>
          </a:xfrm>
        </p:grpSpPr>
        <p:pic>
          <p:nvPicPr>
            <p:cNvPr id="9" name="Object 28">
              <a:extLst>
                <a:ext uri="{FF2B5EF4-FFF2-40B4-BE49-F238E27FC236}">
                  <a16:creationId xmlns:a16="http://schemas.microsoft.com/office/drawing/2014/main" id="{3B9D5372-B9B2-7AC2-5368-AE4A9F2A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A463225-D53B-0099-7672-30D80257B5EE}"/>
              </a:ext>
            </a:extLst>
          </p:cNvPr>
          <p:cNvGrpSpPr/>
          <p:nvPr/>
        </p:nvGrpSpPr>
        <p:grpSpPr>
          <a:xfrm>
            <a:off x="10681978" y="3040316"/>
            <a:ext cx="949158" cy="323949"/>
            <a:chOff x="11003356" y="7965688"/>
            <a:chExt cx="6171429" cy="1338765"/>
          </a:xfrm>
        </p:grpSpPr>
        <p:pic>
          <p:nvPicPr>
            <p:cNvPr id="4" name="Object 28">
              <a:extLst>
                <a:ext uri="{FF2B5EF4-FFF2-40B4-BE49-F238E27FC236}">
                  <a16:creationId xmlns:a16="http://schemas.microsoft.com/office/drawing/2014/main" id="{047729FF-24C9-87A7-3CDC-77D3B639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C9DFC848-671C-405E-5ABF-BC4184185366}"/>
              </a:ext>
            </a:extLst>
          </p:cNvPr>
          <p:cNvGrpSpPr/>
          <p:nvPr/>
        </p:nvGrpSpPr>
        <p:grpSpPr>
          <a:xfrm>
            <a:off x="10798234" y="2252318"/>
            <a:ext cx="1059169" cy="311008"/>
            <a:chOff x="11003356" y="7965688"/>
            <a:chExt cx="6171429" cy="1338765"/>
          </a:xfrm>
        </p:grpSpPr>
        <p:pic>
          <p:nvPicPr>
            <p:cNvPr id="22" name="Object 28">
              <a:extLst>
                <a:ext uri="{FF2B5EF4-FFF2-40B4-BE49-F238E27FC236}">
                  <a16:creationId xmlns:a16="http://schemas.microsoft.com/office/drawing/2014/main" id="{62DB2064-9F41-6F64-AAC8-0D28152C6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19" name="그룹 1009">
            <a:extLst>
              <a:ext uri="{FF2B5EF4-FFF2-40B4-BE49-F238E27FC236}">
                <a16:creationId xmlns:a16="http://schemas.microsoft.com/office/drawing/2014/main" id="{BC8625AC-9F3D-DA2E-4338-5236B172104E}"/>
              </a:ext>
            </a:extLst>
          </p:cNvPr>
          <p:cNvGrpSpPr/>
          <p:nvPr/>
        </p:nvGrpSpPr>
        <p:grpSpPr>
          <a:xfrm>
            <a:off x="6322808" y="2270352"/>
            <a:ext cx="2057633" cy="331208"/>
            <a:chOff x="11003356" y="7965688"/>
            <a:chExt cx="6171429" cy="1338765"/>
          </a:xfrm>
        </p:grpSpPr>
        <p:pic>
          <p:nvPicPr>
            <p:cNvPr id="20" name="Object 28">
              <a:extLst>
                <a:ext uri="{FF2B5EF4-FFF2-40B4-BE49-F238E27FC236}">
                  <a16:creationId xmlns:a16="http://schemas.microsoft.com/office/drawing/2014/main" id="{4E171775-CB0E-6C7B-D1C5-BB4BB679A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11" name="그룹 1009">
            <a:extLst>
              <a:ext uri="{FF2B5EF4-FFF2-40B4-BE49-F238E27FC236}">
                <a16:creationId xmlns:a16="http://schemas.microsoft.com/office/drawing/2014/main" id="{8F3BA3DA-660A-C37C-9ED9-257AAD753FB7}"/>
              </a:ext>
            </a:extLst>
          </p:cNvPr>
          <p:cNvGrpSpPr/>
          <p:nvPr/>
        </p:nvGrpSpPr>
        <p:grpSpPr>
          <a:xfrm>
            <a:off x="3173864" y="2270352"/>
            <a:ext cx="2057633" cy="331208"/>
            <a:chOff x="11003356" y="7965688"/>
            <a:chExt cx="6171429" cy="1338765"/>
          </a:xfrm>
        </p:grpSpPr>
        <p:pic>
          <p:nvPicPr>
            <p:cNvPr id="18" name="Object 28">
              <a:extLst>
                <a:ext uri="{FF2B5EF4-FFF2-40B4-BE49-F238E27FC236}">
                  <a16:creationId xmlns:a16="http://schemas.microsoft.com/office/drawing/2014/main" id="{62BAA35A-BCB7-FC5E-B680-985D95491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3142925" y="1380177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아쉬운 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5D152-4A91-0773-FDB0-4FF679C091D7}"/>
              </a:ext>
            </a:extLst>
          </p:cNvPr>
          <p:cNvSpPr txBox="1"/>
          <p:nvPr/>
        </p:nvSpPr>
        <p:spPr>
          <a:xfrm>
            <a:off x="6492844" y="1380918"/>
            <a:ext cx="157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보완점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CFB665-9F79-79E2-BAD9-6FB9CB7F53B1}"/>
              </a:ext>
            </a:extLst>
          </p:cNvPr>
          <p:cNvCxnSpPr>
            <a:cxnSpLocks/>
          </p:cNvCxnSpPr>
          <p:nvPr/>
        </p:nvCxnSpPr>
        <p:spPr>
          <a:xfrm>
            <a:off x="-575228" y="2780907"/>
            <a:ext cx="12827490" cy="0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AF620F5-1EAF-80AB-CAF5-DD7000969DF5}"/>
              </a:ext>
            </a:extLst>
          </p:cNvPr>
          <p:cNvCxnSpPr>
            <a:cxnSpLocks/>
          </p:cNvCxnSpPr>
          <p:nvPr/>
        </p:nvCxnSpPr>
        <p:spPr>
          <a:xfrm>
            <a:off x="2588924" y="3603903"/>
            <a:ext cx="10165542" cy="1482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27A14CF-48EE-EB71-AE56-34450BAEF277}"/>
              </a:ext>
            </a:extLst>
          </p:cNvPr>
          <p:cNvCxnSpPr>
            <a:cxnSpLocks/>
          </p:cNvCxnSpPr>
          <p:nvPr/>
        </p:nvCxnSpPr>
        <p:spPr>
          <a:xfrm>
            <a:off x="-591497" y="5178747"/>
            <a:ext cx="14168680" cy="0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279DEC1-9C65-9580-36ED-3D643336BB06}"/>
              </a:ext>
            </a:extLst>
          </p:cNvPr>
          <p:cNvCxnSpPr>
            <a:cxnSpLocks/>
          </p:cNvCxnSpPr>
          <p:nvPr/>
        </p:nvCxnSpPr>
        <p:spPr>
          <a:xfrm>
            <a:off x="-914400" y="4321012"/>
            <a:ext cx="14394730" cy="69859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A6CBA1F-4F45-B041-A5A0-5C0C552AFAC6}"/>
              </a:ext>
            </a:extLst>
          </p:cNvPr>
          <p:cNvCxnSpPr>
            <a:cxnSpLocks/>
          </p:cNvCxnSpPr>
          <p:nvPr/>
        </p:nvCxnSpPr>
        <p:spPr>
          <a:xfrm>
            <a:off x="-1034460" y="5981974"/>
            <a:ext cx="15054607" cy="0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2893AAD-1D9E-1DFC-FD2E-D334613EACD1}"/>
              </a:ext>
            </a:extLst>
          </p:cNvPr>
          <p:cNvCxnSpPr>
            <a:cxnSpLocks/>
          </p:cNvCxnSpPr>
          <p:nvPr/>
        </p:nvCxnSpPr>
        <p:spPr>
          <a:xfrm>
            <a:off x="2588924" y="2031794"/>
            <a:ext cx="0" cy="4870172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24A3C19-1E8E-0487-BAB6-FD019E421E57}"/>
              </a:ext>
            </a:extLst>
          </p:cNvPr>
          <p:cNvSpPr txBox="1"/>
          <p:nvPr/>
        </p:nvSpPr>
        <p:spPr>
          <a:xfrm>
            <a:off x="3075830" y="2236182"/>
            <a:ext cx="240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파이썬 </a:t>
            </a:r>
            <a:r>
              <a:rPr lang="en-US" altLang="ko-KR" sz="2000" b="1" dirty="0">
                <a:latin typeface="Haettenschweiler" panose="020B0706040902060204" pitchFamily="34" charset="0"/>
              </a:rPr>
              <a:t>/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raspberry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6B1292-62AE-828C-802F-EE3CCBE7557F}"/>
              </a:ext>
            </a:extLst>
          </p:cNvPr>
          <p:cNvSpPr txBox="1"/>
          <p:nvPr/>
        </p:nvSpPr>
        <p:spPr>
          <a:xfrm>
            <a:off x="6096000" y="2236513"/>
            <a:ext cx="304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언어 </a:t>
            </a:r>
            <a:r>
              <a:rPr lang="ko-KR" altLang="en-US" sz="2000" b="1" dirty="0">
                <a:latin typeface="Haettenschweiler" panose="020B0706040902060204" pitchFamily="34" charset="0"/>
              </a:rPr>
              <a:t> </a:t>
            </a:r>
            <a:r>
              <a:rPr lang="en-US" altLang="ko-KR" sz="2000" b="1" dirty="0">
                <a:latin typeface="Haettenschweiler" panose="020B0706040902060204" pitchFamily="34" charset="0"/>
              </a:rPr>
              <a:t>/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jetson nano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49A6CB-2E46-F898-642F-E982D4B808C5}"/>
              </a:ext>
            </a:extLst>
          </p:cNvPr>
          <p:cNvSpPr txBox="1"/>
          <p:nvPr/>
        </p:nvSpPr>
        <p:spPr>
          <a:xfrm>
            <a:off x="2718310" y="2992350"/>
            <a:ext cx="304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신호등 소재 제한 </a:t>
            </a:r>
            <a:r>
              <a:rPr lang="en-US" altLang="ko-KR" sz="2000" b="1" dirty="0">
                <a:latin typeface="Haettenschweiler" panose="020B0706040902060204" pitchFamily="34" charset="0"/>
              </a:rPr>
              <a:t>: </a:t>
            </a:r>
            <a:r>
              <a:rPr lang="ko-KR" altLang="en-US" sz="2000" b="1" dirty="0">
                <a:latin typeface="Haettenschweiler" panose="020B0706040902060204" pitchFamily="34" charset="0"/>
              </a:rPr>
              <a:t>경기도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E31251-6FB0-DB86-32FE-BE299BF46B96}"/>
              </a:ext>
            </a:extLst>
          </p:cNvPr>
          <p:cNvSpPr txBox="1"/>
          <p:nvPr/>
        </p:nvSpPr>
        <p:spPr>
          <a:xfrm>
            <a:off x="5945087" y="2822135"/>
            <a:ext cx="2759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Haettenschweiler" panose="020B0706040902060204" pitchFamily="34" charset="0"/>
                <a:cs typeface="Arial" panose="020B0604020202020204" pitchFamily="34" charset="0"/>
              </a:rPr>
              <a:t>다른 지역 공공 데이터 </a:t>
            </a:r>
            <a:endParaRPr lang="en-US" altLang="ko-KR" sz="2000" b="1" dirty="0">
              <a:latin typeface="Haettenschweiler" panose="020B070604090206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000" b="1" dirty="0">
                <a:latin typeface="Haettenschweiler" panose="020B0706040902060204" pitchFamily="34" charset="0"/>
                <a:cs typeface="Arial" panose="020B0604020202020204" pitchFamily="34" charset="0"/>
              </a:rPr>
              <a:t>수집 및 활용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D875A2-EDAC-BBD7-C383-F91A572C6050}"/>
              </a:ext>
            </a:extLst>
          </p:cNvPr>
          <p:cNvSpPr txBox="1"/>
          <p:nvPr/>
        </p:nvSpPr>
        <p:spPr>
          <a:xfrm>
            <a:off x="2642266" y="3762096"/>
            <a:ext cx="3415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소방차 이미지 데이터 부족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C01DE4-3AA7-D911-AB04-4C5339049E69}"/>
              </a:ext>
            </a:extLst>
          </p:cNvPr>
          <p:cNvCxnSpPr>
            <a:cxnSpLocks/>
          </p:cNvCxnSpPr>
          <p:nvPr/>
        </p:nvCxnSpPr>
        <p:spPr>
          <a:xfrm>
            <a:off x="5838517" y="2072547"/>
            <a:ext cx="0" cy="4785453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856FAD5-F5EE-D814-825E-9071B53F4F64}"/>
              </a:ext>
            </a:extLst>
          </p:cNvPr>
          <p:cNvSpPr txBox="1"/>
          <p:nvPr/>
        </p:nvSpPr>
        <p:spPr>
          <a:xfrm>
            <a:off x="5969709" y="3616281"/>
            <a:ext cx="2612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Haettenschweiler" panose="020B0706040902060204" pitchFamily="34" charset="0"/>
              </a:rPr>
              <a:t>이미지 수집과 </a:t>
            </a:r>
            <a:endParaRPr lang="en-US" altLang="ko-KR" sz="20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2000" b="1" dirty="0" err="1">
                <a:latin typeface="Haettenschweiler" panose="020B0706040902060204" pitchFamily="34" charset="0"/>
              </a:rPr>
              <a:t>라벨링</a:t>
            </a:r>
            <a:r>
              <a:rPr lang="ko-KR" altLang="en-US" sz="2000" b="1" dirty="0">
                <a:latin typeface="Haettenschweiler" panose="020B0706040902060204" pitchFamily="34" charset="0"/>
              </a:rPr>
              <a:t> 추가 진행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9EE75018-58C6-8FB8-FD52-58D442588657}"/>
              </a:ext>
            </a:extLst>
          </p:cNvPr>
          <p:cNvSpPr txBox="1"/>
          <p:nvPr/>
        </p:nvSpPr>
        <p:spPr>
          <a:xfrm>
            <a:off x="3505689" y="4535155"/>
            <a:ext cx="1584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직선 도로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B642E87-0704-2DAD-59F9-8AB46321CB13}"/>
              </a:ext>
            </a:extLst>
          </p:cNvPr>
          <p:cNvSpPr txBox="1"/>
          <p:nvPr/>
        </p:nvSpPr>
        <p:spPr>
          <a:xfrm>
            <a:off x="5956337" y="4421954"/>
            <a:ext cx="263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Haettenschweiler" panose="020B0706040902060204" pitchFamily="34" charset="0"/>
              </a:rPr>
              <a:t>도로교통법과 </a:t>
            </a:r>
            <a:endParaRPr lang="en-US" altLang="ko-KR" sz="20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2000" b="1" dirty="0">
                <a:latin typeface="Haettenschweiler" panose="020B0706040902060204" pitchFamily="34" charset="0"/>
              </a:rPr>
              <a:t>교통 시스템 추가 조사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6D18D131-658E-6DB4-39D2-B2B242B45B0C}"/>
              </a:ext>
            </a:extLst>
          </p:cNvPr>
          <p:cNvSpPr txBox="1"/>
          <p:nvPr/>
        </p:nvSpPr>
        <p:spPr>
          <a:xfrm>
            <a:off x="4002704" y="5365354"/>
            <a:ext cx="79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+mn-ea"/>
              </a:rPr>
              <a:t>2</a:t>
            </a:r>
            <a:r>
              <a:rPr lang="ko-KR" altLang="en-US" sz="2000" b="1" dirty="0">
                <a:latin typeface="+mn-ea"/>
              </a:rPr>
              <a:t>개</a:t>
            </a:r>
            <a:endParaRPr lang="ko-KR" altLang="en-US" sz="20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B9C79AC9-31C6-E215-ED33-1E2216D2C8BE}"/>
              </a:ext>
            </a:extLst>
          </p:cNvPr>
          <p:cNvSpPr txBox="1"/>
          <p:nvPr/>
        </p:nvSpPr>
        <p:spPr>
          <a:xfrm>
            <a:off x="3729690" y="6199556"/>
            <a:ext cx="1137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F0A3D52F-B940-9BA9-6F6B-234E4C3B97EB}"/>
              </a:ext>
            </a:extLst>
          </p:cNvPr>
          <p:cNvSpPr txBox="1"/>
          <p:nvPr/>
        </p:nvSpPr>
        <p:spPr>
          <a:xfrm>
            <a:off x="9689094" y="1376467"/>
            <a:ext cx="157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개선점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6FCD0B86-6AA6-A277-7721-D6A77E8A1A26}"/>
              </a:ext>
            </a:extLst>
          </p:cNvPr>
          <p:cNvSpPr txBox="1"/>
          <p:nvPr/>
        </p:nvSpPr>
        <p:spPr>
          <a:xfrm>
            <a:off x="870684" y="1380177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구분</a:t>
            </a:r>
          </a:p>
        </p:txBody>
      </p: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A55ECD48-1A05-CAE4-854A-19915DA4D362}"/>
              </a:ext>
            </a:extLst>
          </p:cNvPr>
          <p:cNvCxnSpPr>
            <a:cxnSpLocks/>
          </p:cNvCxnSpPr>
          <p:nvPr/>
        </p:nvCxnSpPr>
        <p:spPr>
          <a:xfrm>
            <a:off x="8832784" y="2031794"/>
            <a:ext cx="0" cy="4785453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" name="TextBox 2066">
            <a:extLst>
              <a:ext uri="{FF2B5EF4-FFF2-40B4-BE49-F238E27FC236}">
                <a16:creationId xmlns:a16="http://schemas.microsoft.com/office/drawing/2014/main" id="{E1B72930-8F1E-A644-E9A7-6C63B21EC726}"/>
              </a:ext>
            </a:extLst>
          </p:cNvPr>
          <p:cNvSpPr txBox="1"/>
          <p:nvPr/>
        </p:nvSpPr>
        <p:spPr>
          <a:xfrm>
            <a:off x="8961106" y="2236513"/>
            <a:ext cx="312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경량 프로그램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속도 향상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F15B3130-A0C7-957E-B00D-E7E80EB9D911}"/>
              </a:ext>
            </a:extLst>
          </p:cNvPr>
          <p:cNvSpPr txBox="1"/>
          <p:nvPr/>
        </p:nvSpPr>
        <p:spPr>
          <a:xfrm>
            <a:off x="706330" y="4544317"/>
            <a:ext cx="135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전제조건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1DDA3186-5624-85F1-78B8-0C4AD7CF13AD}"/>
              </a:ext>
            </a:extLst>
          </p:cNvPr>
          <p:cNvSpPr txBox="1"/>
          <p:nvPr/>
        </p:nvSpPr>
        <p:spPr>
          <a:xfrm>
            <a:off x="6423725" y="6199556"/>
            <a:ext cx="1972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Oracle,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FDA12D9-C43F-BBE5-331C-6470E22DFDEA}"/>
              </a:ext>
            </a:extLst>
          </p:cNvPr>
          <p:cNvSpPr txBox="1"/>
          <p:nvPr/>
        </p:nvSpPr>
        <p:spPr>
          <a:xfrm>
            <a:off x="984274" y="6199556"/>
            <a:ext cx="72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90370B22-00FB-4545-D278-7FFF3987C86B}"/>
              </a:ext>
            </a:extLst>
          </p:cNvPr>
          <p:cNvSpPr txBox="1"/>
          <p:nvPr/>
        </p:nvSpPr>
        <p:spPr>
          <a:xfrm>
            <a:off x="430227" y="5364283"/>
            <a:ext cx="183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디스플레이  수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B0681701-77F1-100F-4121-79B708432466}"/>
              </a:ext>
            </a:extLst>
          </p:cNvPr>
          <p:cNvSpPr txBox="1"/>
          <p:nvPr/>
        </p:nvSpPr>
        <p:spPr>
          <a:xfrm>
            <a:off x="7074707" y="5358095"/>
            <a:ext cx="87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+mn-ea"/>
              </a:rPr>
              <a:t>4</a:t>
            </a:r>
            <a:r>
              <a:rPr lang="ko-KR" altLang="en-US" sz="2000" b="1" dirty="0">
                <a:latin typeface="+mn-ea"/>
              </a:rPr>
              <a:t>개</a:t>
            </a:r>
            <a:endParaRPr lang="ko-KR" altLang="en-US" sz="20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24D6215B-66AD-D5FB-85AE-F3B0CD99243E}"/>
              </a:ext>
            </a:extLst>
          </p:cNvPr>
          <p:cNvSpPr txBox="1"/>
          <p:nvPr/>
        </p:nvSpPr>
        <p:spPr>
          <a:xfrm>
            <a:off x="929033" y="3420717"/>
            <a:ext cx="135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B16C1512-381D-A124-1BC3-334A36B2E487}"/>
              </a:ext>
            </a:extLst>
          </p:cNvPr>
          <p:cNvSpPr txBox="1"/>
          <p:nvPr/>
        </p:nvSpPr>
        <p:spPr>
          <a:xfrm>
            <a:off x="678102" y="2236182"/>
            <a:ext cx="135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02A7EC3E-7054-11B5-1568-62AE21E8C1D5}"/>
              </a:ext>
            </a:extLst>
          </p:cNvPr>
          <p:cNvSpPr txBox="1"/>
          <p:nvPr/>
        </p:nvSpPr>
        <p:spPr>
          <a:xfrm>
            <a:off x="9800334" y="3757655"/>
            <a:ext cx="180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 err="1">
                <a:latin typeface="Haettenschweiler" panose="020B0706040902060204" pitchFamily="34" charset="0"/>
              </a:rPr>
              <a:t>학습률</a:t>
            </a:r>
            <a:r>
              <a:rPr lang="ko-KR" altLang="en-US" sz="2000" b="1" dirty="0">
                <a:latin typeface="Haettenschweiler" panose="020B0706040902060204" pitchFamily="34" charset="0"/>
              </a:rPr>
              <a:t> 증가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4A4D7F5F-38FD-219C-8E33-337C72288051}"/>
              </a:ext>
            </a:extLst>
          </p:cNvPr>
          <p:cNvSpPr txBox="1"/>
          <p:nvPr/>
        </p:nvSpPr>
        <p:spPr>
          <a:xfrm>
            <a:off x="9376675" y="2976023"/>
            <a:ext cx="26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신호등 </a:t>
            </a:r>
            <a:r>
              <a:rPr lang="ko-KR" altLang="en-US" sz="2000" b="1">
                <a:latin typeface="Haettenschweiler" panose="020B0706040902060204" pitchFamily="34" charset="0"/>
              </a:rPr>
              <a:t>소재 </a:t>
            </a:r>
            <a:r>
              <a:rPr lang="en-US" altLang="ko-KR" sz="2000" b="1" dirty="0">
                <a:latin typeface="Haettenschweiler" panose="020B0706040902060204" pitchFamily="34" charset="0"/>
              </a:rPr>
              <a:t>: </a:t>
            </a:r>
            <a:r>
              <a:rPr lang="ko-KR" altLang="en-US" sz="2000" b="1" dirty="0">
                <a:latin typeface="Haettenschweiler" panose="020B0706040902060204" pitchFamily="34" charset="0"/>
              </a:rPr>
              <a:t>전국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2C4AE592-301E-9592-7AFA-93DA74B1EA7E}"/>
              </a:ext>
            </a:extLst>
          </p:cNvPr>
          <p:cNvSpPr txBox="1"/>
          <p:nvPr/>
        </p:nvSpPr>
        <p:spPr>
          <a:xfrm>
            <a:off x="9139029" y="4424246"/>
            <a:ext cx="2718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Haettenschweiler" panose="020B0706040902060204" pitchFamily="34" charset="0"/>
              </a:rPr>
              <a:t>신호등 디자인 및 </a:t>
            </a:r>
            <a:endParaRPr lang="en-US" altLang="ko-KR" sz="20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2000" b="1" dirty="0">
                <a:latin typeface="Haettenschweiler" panose="020B0706040902060204" pitchFamily="34" charset="0"/>
              </a:rPr>
              <a:t>실현 가능성 개선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BC962656-01BC-B777-CC2E-2271F57B0521}"/>
              </a:ext>
            </a:extLst>
          </p:cNvPr>
          <p:cNvSpPr txBox="1"/>
          <p:nvPr/>
        </p:nvSpPr>
        <p:spPr>
          <a:xfrm>
            <a:off x="8908023" y="5245571"/>
            <a:ext cx="326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날씨</a:t>
            </a: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광고 같은 메타 정보 추가 및 활용 방안 확장</a:t>
            </a:r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AF6AD7B9-96E0-73F9-4AC6-CC77C708A975}"/>
              </a:ext>
            </a:extLst>
          </p:cNvPr>
          <p:cNvSpPr txBox="1"/>
          <p:nvPr/>
        </p:nvSpPr>
        <p:spPr>
          <a:xfrm>
            <a:off x="9642904" y="6199556"/>
            <a:ext cx="177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데이터 관리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172959AC-83B3-0A90-DDAC-D2E042A54267}"/>
              </a:ext>
            </a:extLst>
          </p:cNvPr>
          <p:cNvSpPr/>
          <p:nvPr/>
        </p:nvSpPr>
        <p:spPr>
          <a:xfrm>
            <a:off x="8411291" y="286444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852B1804-BD13-9375-3CB9-0825FF3BEFCD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9CF0113D-FCD4-1992-133A-D13C684E50B7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D85F3B02-8BFE-7266-28B4-AD878CEE8075}"/>
              </a:ext>
            </a:extLst>
          </p:cNvPr>
          <p:cNvSpPr/>
          <p:nvPr/>
        </p:nvSpPr>
        <p:spPr>
          <a:xfrm>
            <a:off x="6800719" y="36552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F54AEE7-173C-8D04-3314-813A44D2238B}"/>
              </a:ext>
            </a:extLst>
          </p:cNvPr>
          <p:cNvSpPr/>
          <p:nvPr/>
        </p:nvSpPr>
        <p:spPr>
          <a:xfrm>
            <a:off x="5124932" y="37018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ACB974E-861D-8DD3-3B69-835C0B9B0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30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568366" y="1356272"/>
            <a:ext cx="111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81E08-7F5F-A2E4-84EA-CA9291B872A9}"/>
              </a:ext>
            </a:extLst>
          </p:cNvPr>
          <p:cNvSpPr txBox="1"/>
          <p:nvPr/>
        </p:nvSpPr>
        <p:spPr>
          <a:xfrm>
            <a:off x="1562831" y="2234599"/>
            <a:ext cx="910882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>
                <a:hlinkClick r:id="rId3"/>
              </a:rPr>
              <a:t>https://info.daegu.go.kr/newshome/mtnmain.php?mtnkey=articleview&amp;mkey=scatelist&amp;aid=249489&amp;bpage=1&amp;stext=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4"/>
              </a:rPr>
              <a:t>https://www.joinc.co.kr/w/man/12/MQTT/Tutorial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5"/>
              </a:rPr>
              <a:t>https://aws.amazon.com/ko/what-is/mqtt/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6"/>
              </a:rPr>
              <a:t>https://velog.io/@yookyungkho/%EB%94%A5%EB%9F%AC%EB%8B%9D-%EC%98%B5%ED%8B%B0%EB%A7%88%EC%9D%B4%EC%A0%80-%EC%A0%95%EB%B3%B5%EA%B8%B0%EB%B6%80%EC%A0%9C-CS231n-Lecture7-Review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>
                <a:hlinkClick r:id="rId7"/>
              </a:rPr>
              <a:t>https://news.seoul.go.kr/traffic/files/2018/11/5c0085353b3517.05190684.pdf</a:t>
            </a:r>
            <a:endParaRPr lang="ko-KR" altLang="en-US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5AA1BEF6-1A20-849D-2009-86E3313BBEAD}"/>
              </a:ext>
            </a:extLst>
          </p:cNvPr>
          <p:cNvSpPr/>
          <p:nvPr/>
        </p:nvSpPr>
        <p:spPr>
          <a:xfrm>
            <a:off x="8411291" y="286444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C95B852-C2F9-A433-3F5C-801944C99CF2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6F127BE6-54C6-03AA-53DB-150DEE1965E4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18C14ED-0374-7C0C-9541-A78D74B674E5}"/>
              </a:ext>
            </a:extLst>
          </p:cNvPr>
          <p:cNvSpPr/>
          <p:nvPr/>
        </p:nvSpPr>
        <p:spPr>
          <a:xfrm>
            <a:off x="6800719" y="36552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22D8481E-77BB-8460-AED7-53BCB18A1159}"/>
              </a:ext>
            </a:extLst>
          </p:cNvPr>
          <p:cNvSpPr/>
          <p:nvPr/>
        </p:nvSpPr>
        <p:spPr>
          <a:xfrm>
            <a:off x="5124932" y="37018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B2FBEF-AFB2-3C48-74D3-DEAD08CFB8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QnA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2113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Thank you!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36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460EA53-D99E-CA18-1147-148A364BE079}"/>
              </a:ext>
            </a:extLst>
          </p:cNvPr>
          <p:cNvSpPr txBox="1"/>
          <p:nvPr/>
        </p:nvSpPr>
        <p:spPr>
          <a:xfrm>
            <a:off x="5907901" y="5275407"/>
            <a:ext cx="54082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교통 신호 체계 관리 및 법령이나 지침은 각 </a:t>
            </a:r>
            <a:r>
              <a:rPr lang="ko-KR" altLang="en-US" sz="2800" b="1" dirty="0">
                <a:solidFill>
                  <a:srgbClr val="FFC000"/>
                </a:solidFill>
                <a:latin typeface="Haettenschweiler" panose="020B0706040902060204" pitchFamily="34" charset="0"/>
              </a:rPr>
              <a:t>경찰청</a:t>
            </a:r>
            <a:r>
              <a:rPr lang="ko-KR" altLang="en-US" sz="2400" b="1" dirty="0">
                <a:latin typeface="Haettenschweiler" panose="020B0706040902060204" pitchFamily="34" charset="0"/>
              </a:rPr>
              <a:t>에서 담당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F2993-C7BB-3994-D3BA-6A6BBF4AC49D}"/>
              </a:ext>
            </a:extLst>
          </p:cNvPr>
          <p:cNvSpPr txBox="1"/>
          <p:nvPr/>
        </p:nvSpPr>
        <p:spPr>
          <a:xfrm>
            <a:off x="1160969" y="5285032"/>
            <a:ext cx="4047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교통 신호등 설치 및 관리는 </a:t>
            </a:r>
            <a:endParaRPr lang="en-US" altLang="ko-KR" sz="24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각 </a:t>
            </a:r>
            <a:r>
              <a:rPr lang="ko-KR" altLang="en-US" sz="2800" b="1" dirty="0">
                <a:solidFill>
                  <a:srgbClr val="FF0000"/>
                </a:solidFill>
                <a:latin typeface="Haettenschweiler" panose="020B0706040902060204" pitchFamily="34" charset="0"/>
              </a:rPr>
              <a:t>지방자치단체</a:t>
            </a:r>
            <a:r>
              <a:rPr lang="ko-KR" altLang="en-US" sz="2400" b="1" dirty="0">
                <a:latin typeface="Haettenschweiler" panose="020B0706040902060204" pitchFamily="34" charset="0"/>
              </a:rPr>
              <a:t>에서 담당</a:t>
            </a:r>
          </a:p>
        </p:txBody>
      </p:sp>
      <p:pic>
        <p:nvPicPr>
          <p:cNvPr id="1026" name="Picture 2" descr="인천시청 방문 땐 출입증 발급 - 인천일보">
            <a:extLst>
              <a:ext uri="{FF2B5EF4-FFF2-40B4-BE49-F238E27FC236}">
                <a16:creationId xmlns:a16="http://schemas.microsoft.com/office/drawing/2014/main" id="{A64E8157-6E7B-48DC-4034-A8D7F77E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3" y="2145941"/>
            <a:ext cx="4177481" cy="2836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경찰청 로고">
            <a:extLst>
              <a:ext uri="{FF2B5EF4-FFF2-40B4-BE49-F238E27FC236}">
                <a16:creationId xmlns:a16="http://schemas.microsoft.com/office/drawing/2014/main" id="{8B6C02D8-9A3C-9429-F5B8-86B27AB3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15" y="2384450"/>
            <a:ext cx="5664838" cy="23596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D784D6-C8A1-3264-B22E-0565C9C4DE61}"/>
              </a:ext>
            </a:extLst>
          </p:cNvPr>
          <p:cNvSpPr txBox="1"/>
          <p:nvPr/>
        </p:nvSpPr>
        <p:spPr>
          <a:xfrm>
            <a:off x="4995530" y="1403673"/>
            <a:ext cx="215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시장 현황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B26EB18-8C1B-8BD9-B3B3-A32F6BA55FF7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85C49C2-F1B7-9AFC-2846-3F2281C882E4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6D042C5-78CC-F5C2-6224-FFBD0D45E72B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3331B25-82D7-61CB-0C73-E589D8A40A44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05594626-80C3-6AA9-FE9D-761322DFA03D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7FA8ED2-DC09-7154-D05E-3E966394B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6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34A33B3-F7C1-0947-4111-F84CB7844D68}"/>
              </a:ext>
            </a:extLst>
          </p:cNvPr>
          <p:cNvSpPr txBox="1"/>
          <p:nvPr/>
        </p:nvSpPr>
        <p:spPr>
          <a:xfrm>
            <a:off x="847516" y="5444068"/>
            <a:ext cx="1075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서울시는 </a:t>
            </a:r>
            <a:r>
              <a:rPr lang="ko-KR" altLang="en-US" sz="2800" b="1" dirty="0">
                <a:solidFill>
                  <a:srgbClr val="00B050"/>
                </a:solidFill>
                <a:latin typeface="Haettenschweiler" panose="020B0706040902060204" pitchFamily="34" charset="0"/>
              </a:rPr>
              <a:t>스마트 시티</a:t>
            </a:r>
            <a:r>
              <a:rPr lang="ko-KR" altLang="en-US" sz="2400" b="1" dirty="0">
                <a:latin typeface="Haettenschweiler" panose="020B0706040902060204" pitchFamily="34" charset="0"/>
              </a:rPr>
              <a:t> 개발 시행계획 수립하여 스마트 신호시스템 도입 예정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9C94218-6877-E01B-B4BC-D202ADEF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20" y="2577801"/>
            <a:ext cx="5019346" cy="2694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4" name="Picture 20" descr="스마트 시티란 도대체 무엇인가?” - Secure Insights">
            <a:extLst>
              <a:ext uri="{FF2B5EF4-FFF2-40B4-BE49-F238E27FC236}">
                <a16:creationId xmlns:a16="http://schemas.microsoft.com/office/drawing/2014/main" id="{BB75EEA2-9DC1-5BBE-3B77-9B626329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" y="2577801"/>
            <a:ext cx="5019346" cy="269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21DE3-85E4-6810-C651-EC7A84BBB593}"/>
              </a:ext>
            </a:extLst>
          </p:cNvPr>
          <p:cNvSpPr txBox="1"/>
          <p:nvPr/>
        </p:nvSpPr>
        <p:spPr>
          <a:xfrm>
            <a:off x="4995530" y="1403673"/>
            <a:ext cx="215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시장 현황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7D682B77-2C21-62D9-B110-731413693405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E54D5445-1E31-3839-DAF7-E47D288EEE46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BC29CC44-E7D0-5FA4-CB9D-0EE8413BB926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D58D1DA1-AB85-1208-5777-E8B7B7B39705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BF4FAC49-6368-34AF-CF75-157E10CD88EE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553C7-6FF2-F0B8-F69F-7198F5D6D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6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TextBox 2082">
            <a:extLst>
              <a:ext uri="{FF2B5EF4-FFF2-40B4-BE49-F238E27FC236}">
                <a16:creationId xmlns:a16="http://schemas.microsoft.com/office/drawing/2014/main" id="{2C4AE592-301E-9592-7AFA-93DA74B1EA7E}"/>
              </a:ext>
            </a:extLst>
          </p:cNvPr>
          <p:cNvSpPr txBox="1"/>
          <p:nvPr/>
        </p:nvSpPr>
        <p:spPr>
          <a:xfrm>
            <a:off x="9224924" y="2820267"/>
            <a:ext cx="271837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보행신호 음성안내</a:t>
            </a:r>
            <a:endParaRPr lang="en-US" altLang="ko-KR" sz="20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바닥 신호 표시등</a:t>
            </a:r>
          </a:p>
        </p:txBody>
      </p:sp>
      <p:pic>
        <p:nvPicPr>
          <p:cNvPr id="27" name="Object 28">
            <a:extLst>
              <a:ext uri="{FF2B5EF4-FFF2-40B4-BE49-F238E27FC236}">
                <a16:creationId xmlns:a16="http://schemas.microsoft.com/office/drawing/2014/main" id="{1F502819-E029-43F0-5C9E-920CE54FCD1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9582" y="5563658"/>
            <a:ext cx="1355238" cy="359121"/>
          </a:xfrm>
          <a:prstGeom prst="rect">
            <a:avLst/>
          </a:prstGeom>
        </p:spPr>
      </p:pic>
      <p:pic>
        <p:nvPicPr>
          <p:cNvPr id="25" name="Object 28">
            <a:extLst>
              <a:ext uri="{FF2B5EF4-FFF2-40B4-BE49-F238E27FC236}">
                <a16:creationId xmlns:a16="http://schemas.microsoft.com/office/drawing/2014/main" id="{C9FDF443-73BB-5247-249F-2A9942F11CD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0897" y="6285552"/>
            <a:ext cx="1874102" cy="359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3142925" y="1380177"/>
            <a:ext cx="2318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대구 돌발상황 </a:t>
            </a:r>
            <a:endParaRPr lang="en-US" altLang="ko-KR" sz="28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5D152-4A91-0773-FDB0-4FF679C091D7}"/>
              </a:ext>
            </a:extLst>
          </p:cNvPr>
          <p:cNvSpPr txBox="1"/>
          <p:nvPr/>
        </p:nvSpPr>
        <p:spPr>
          <a:xfrm>
            <a:off x="9362820" y="1380177"/>
            <a:ext cx="2277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 성동구 스마트 신호등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27A14CF-48EE-EB71-AE56-34450BAEF277}"/>
              </a:ext>
            </a:extLst>
          </p:cNvPr>
          <p:cNvCxnSpPr>
            <a:cxnSpLocks/>
          </p:cNvCxnSpPr>
          <p:nvPr/>
        </p:nvCxnSpPr>
        <p:spPr>
          <a:xfrm>
            <a:off x="-644222" y="4176315"/>
            <a:ext cx="14168680" cy="0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279DEC1-9C65-9580-36ED-3D643336BB06}"/>
              </a:ext>
            </a:extLst>
          </p:cNvPr>
          <p:cNvCxnSpPr>
            <a:cxnSpLocks/>
          </p:cNvCxnSpPr>
          <p:nvPr/>
        </p:nvCxnSpPr>
        <p:spPr>
          <a:xfrm flipV="1">
            <a:off x="-912703" y="2548366"/>
            <a:ext cx="14415179" cy="15079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A6CBA1F-4F45-B041-A5A0-5C0C552AFAC6}"/>
              </a:ext>
            </a:extLst>
          </p:cNvPr>
          <p:cNvCxnSpPr>
            <a:cxnSpLocks/>
          </p:cNvCxnSpPr>
          <p:nvPr/>
        </p:nvCxnSpPr>
        <p:spPr>
          <a:xfrm>
            <a:off x="-1103212" y="5348963"/>
            <a:ext cx="15054607" cy="0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2893AAD-1D9E-1DFC-FD2E-D334613EACD1}"/>
              </a:ext>
            </a:extLst>
          </p:cNvPr>
          <p:cNvCxnSpPr>
            <a:cxnSpLocks/>
          </p:cNvCxnSpPr>
          <p:nvPr/>
        </p:nvCxnSpPr>
        <p:spPr>
          <a:xfrm>
            <a:off x="2588924" y="1450665"/>
            <a:ext cx="0" cy="5451301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C01DE4-3AA7-D911-AB04-4C5339049E69}"/>
              </a:ext>
            </a:extLst>
          </p:cNvPr>
          <p:cNvCxnSpPr>
            <a:cxnSpLocks/>
          </p:cNvCxnSpPr>
          <p:nvPr/>
        </p:nvCxnSpPr>
        <p:spPr>
          <a:xfrm>
            <a:off x="5838517" y="1380177"/>
            <a:ext cx="0" cy="279613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6D18D131-658E-6DB4-39D2-B2B242B45B0C}"/>
              </a:ext>
            </a:extLst>
          </p:cNvPr>
          <p:cNvSpPr txBox="1"/>
          <p:nvPr/>
        </p:nvSpPr>
        <p:spPr>
          <a:xfrm>
            <a:off x="5764490" y="4590912"/>
            <a:ext cx="3830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+mn-ea"/>
              </a:rPr>
              <a:t>객체 탐지 </a:t>
            </a:r>
            <a:r>
              <a:rPr lang="en-US" altLang="ko-KR" sz="2000" b="1" dirty="0">
                <a:latin typeface="+mn-ea"/>
              </a:rPr>
              <a:t>AI </a:t>
            </a:r>
            <a:r>
              <a:rPr lang="ko-KR" altLang="en-US" sz="2000" b="1" dirty="0">
                <a:latin typeface="+mn-ea"/>
              </a:rPr>
              <a:t>교통 시스템</a:t>
            </a:r>
            <a:endParaRPr lang="ko-KR" altLang="en-US" sz="20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B9C79AC9-31C6-E215-ED33-1E2216D2C8BE}"/>
              </a:ext>
            </a:extLst>
          </p:cNvPr>
          <p:cNvSpPr txBox="1"/>
          <p:nvPr/>
        </p:nvSpPr>
        <p:spPr>
          <a:xfrm>
            <a:off x="3229360" y="5449000"/>
            <a:ext cx="1956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외부 전광판에 상황만 알림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6FCD0B86-6AA6-A277-7721-D6A77E8A1A26}"/>
              </a:ext>
            </a:extLst>
          </p:cNvPr>
          <p:cNvSpPr txBox="1"/>
          <p:nvPr/>
        </p:nvSpPr>
        <p:spPr>
          <a:xfrm>
            <a:off x="770907" y="1534064"/>
            <a:ext cx="130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구분</a:t>
            </a:r>
          </a:p>
        </p:txBody>
      </p: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A55ECD48-1A05-CAE4-854A-19915DA4D362}"/>
              </a:ext>
            </a:extLst>
          </p:cNvPr>
          <p:cNvCxnSpPr>
            <a:cxnSpLocks/>
          </p:cNvCxnSpPr>
          <p:nvPr/>
        </p:nvCxnSpPr>
        <p:spPr>
          <a:xfrm>
            <a:off x="8859897" y="1380177"/>
            <a:ext cx="10606" cy="2815227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4" name="TextBox 2073">
            <a:extLst>
              <a:ext uri="{FF2B5EF4-FFF2-40B4-BE49-F238E27FC236}">
                <a16:creationId xmlns:a16="http://schemas.microsoft.com/office/drawing/2014/main" id="{F15B3130-A0C7-957E-B00D-E7E80EB9D911}"/>
              </a:ext>
            </a:extLst>
          </p:cNvPr>
          <p:cNvSpPr txBox="1"/>
          <p:nvPr/>
        </p:nvSpPr>
        <p:spPr>
          <a:xfrm>
            <a:off x="749544" y="3054907"/>
            <a:ext cx="135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latin typeface="Haettenschweiler" panose="020B0706040902060204" pitchFamily="34" charset="0"/>
              </a:rPr>
              <a:t>기능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1DDA3186-5624-85F1-78B8-0C4AD7CF13AD}"/>
              </a:ext>
            </a:extLst>
          </p:cNvPr>
          <p:cNvSpPr txBox="1"/>
          <p:nvPr/>
        </p:nvSpPr>
        <p:spPr>
          <a:xfrm>
            <a:off x="6012459" y="6265058"/>
            <a:ext cx="277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우회전 지속 시간 제공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FDA12D9-C43F-BBE5-331C-6470E22DFDEA}"/>
              </a:ext>
            </a:extLst>
          </p:cNvPr>
          <p:cNvSpPr txBox="1"/>
          <p:nvPr/>
        </p:nvSpPr>
        <p:spPr>
          <a:xfrm>
            <a:off x="626830" y="5721968"/>
            <a:ext cx="160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차이점</a:t>
            </a: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90370B22-00FB-4545-D278-7FFF3987C86B}"/>
              </a:ext>
            </a:extLst>
          </p:cNvPr>
          <p:cNvSpPr txBox="1"/>
          <p:nvPr/>
        </p:nvSpPr>
        <p:spPr>
          <a:xfrm>
            <a:off x="594530" y="4520514"/>
            <a:ext cx="183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latin typeface="Haettenschweiler" panose="020B0706040902060204" pitchFamily="34" charset="0"/>
              </a:rPr>
              <a:t>공통점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AAD6F-5226-A290-D277-EE369D195533}"/>
              </a:ext>
            </a:extLst>
          </p:cNvPr>
          <p:cNvSpPr txBox="1"/>
          <p:nvPr/>
        </p:nvSpPr>
        <p:spPr>
          <a:xfrm>
            <a:off x="6199140" y="1396505"/>
            <a:ext cx="2277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넥스트 레벨 </a:t>
            </a:r>
            <a:endParaRPr lang="en-US" altLang="ko-KR" sz="28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E8EE0BA-9238-21B2-DA08-D06569FDD57E}"/>
              </a:ext>
            </a:extLst>
          </p:cNvPr>
          <p:cNvCxnSpPr>
            <a:cxnSpLocks/>
          </p:cNvCxnSpPr>
          <p:nvPr/>
        </p:nvCxnSpPr>
        <p:spPr>
          <a:xfrm>
            <a:off x="5828684" y="5348963"/>
            <a:ext cx="0" cy="2508397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220988B-88C8-BCCD-443B-06405617F7CF}"/>
              </a:ext>
            </a:extLst>
          </p:cNvPr>
          <p:cNvCxnSpPr>
            <a:cxnSpLocks/>
          </p:cNvCxnSpPr>
          <p:nvPr/>
        </p:nvCxnSpPr>
        <p:spPr>
          <a:xfrm flipH="1">
            <a:off x="8853829" y="5348963"/>
            <a:ext cx="3034" cy="2508397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84B4D0-2B71-7CBF-A795-E69152E406C0}"/>
              </a:ext>
            </a:extLst>
          </p:cNvPr>
          <p:cNvSpPr txBox="1"/>
          <p:nvPr/>
        </p:nvSpPr>
        <p:spPr>
          <a:xfrm>
            <a:off x="9122548" y="6302848"/>
            <a:ext cx="301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우회전 지속 시간 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미제공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52E11-94FE-ACB9-84D5-9730C298A2D7}"/>
              </a:ext>
            </a:extLst>
          </p:cNvPr>
          <p:cNvSpPr txBox="1"/>
          <p:nvPr/>
        </p:nvSpPr>
        <p:spPr>
          <a:xfrm>
            <a:off x="6079135" y="2636654"/>
            <a:ext cx="2497242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+mn-ea"/>
              </a:rPr>
              <a:t>긴급 차량 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우선 신호 제공</a:t>
            </a:r>
            <a:endParaRPr lang="en-US" altLang="ko-KR" sz="20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지속 시간 제공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C03486-B79E-160C-4D60-E9D7F056A731}"/>
              </a:ext>
            </a:extLst>
          </p:cNvPr>
          <p:cNvSpPr txBox="1"/>
          <p:nvPr/>
        </p:nvSpPr>
        <p:spPr>
          <a:xfrm>
            <a:off x="2917886" y="2631034"/>
            <a:ext cx="274847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+mn-ea"/>
              </a:rPr>
              <a:t>돌발 상황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     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실시간 정보 제공</a:t>
            </a:r>
            <a:endParaRPr lang="en-US" altLang="ko-KR" sz="20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0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43CA4B-4B2B-3141-92F7-A61EEA0649B0}"/>
              </a:ext>
            </a:extLst>
          </p:cNvPr>
          <p:cNvSpPr txBox="1"/>
          <p:nvPr/>
        </p:nvSpPr>
        <p:spPr>
          <a:xfrm>
            <a:off x="6130897" y="5567281"/>
            <a:ext cx="2457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교통 신호 자체 변환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9D2C40F-1902-4104-56CD-855EC7E0A80E}"/>
              </a:ext>
            </a:extLst>
          </p:cNvPr>
          <p:cNvCxnSpPr>
            <a:cxnSpLocks/>
          </p:cNvCxnSpPr>
          <p:nvPr/>
        </p:nvCxnSpPr>
        <p:spPr>
          <a:xfrm>
            <a:off x="2588924" y="6137473"/>
            <a:ext cx="15054607" cy="0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FE0E1A00-6717-B98E-C5BD-30CC75B3B127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88C0EDC2-9A1B-0314-3AFB-98B98C1492F9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050" name="평행 사변형 2049">
            <a:extLst>
              <a:ext uri="{FF2B5EF4-FFF2-40B4-BE49-F238E27FC236}">
                <a16:creationId xmlns:a16="http://schemas.microsoft.com/office/drawing/2014/main" id="{81879E4F-93EB-7E55-E8BE-42E8434F2E0E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052" name="평행 사변형 2051">
            <a:extLst>
              <a:ext uri="{FF2B5EF4-FFF2-40B4-BE49-F238E27FC236}">
                <a16:creationId xmlns:a16="http://schemas.microsoft.com/office/drawing/2014/main" id="{6DF65BBF-86CF-395A-1E21-515F3BBB2E70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053" name="평행 사변형 2052">
            <a:extLst>
              <a:ext uri="{FF2B5EF4-FFF2-40B4-BE49-F238E27FC236}">
                <a16:creationId xmlns:a16="http://schemas.microsoft.com/office/drawing/2014/main" id="{F377BEE9-6C0D-88BB-5083-F8767FB79F81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2055" name="그림 2054">
            <a:extLst>
              <a:ext uri="{FF2B5EF4-FFF2-40B4-BE49-F238E27FC236}">
                <a16:creationId xmlns:a16="http://schemas.microsoft.com/office/drawing/2014/main" id="{A8B6282B-393F-6DEE-63B9-53F0CE8F8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3811622" y="5866783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 판단하기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정보 제공 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200760" y="5866782"/>
            <a:ext cx="416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확보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객체 인식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5" name="Picture 6" descr="녹색 심박수 화면 | 프리미엄 벡터">
            <a:extLst>
              <a:ext uri="{FF2B5EF4-FFF2-40B4-BE49-F238E27FC236}">
                <a16:creationId xmlns:a16="http://schemas.microsoft.com/office/drawing/2014/main" id="{5D05DF54-FB2E-F353-4417-30DFDEB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77" y="2306106"/>
            <a:ext cx="3819333" cy="322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FD458D-73FF-37E0-0007-4E279BA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58" y="2306106"/>
            <a:ext cx="3183804" cy="32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전기 안전점검. [광주시 제공=연합뉴스]">
            <a:extLst>
              <a:ext uri="{FF2B5EF4-FFF2-40B4-BE49-F238E27FC236}">
                <a16:creationId xmlns:a16="http://schemas.microsoft.com/office/drawing/2014/main" id="{BEC345C1-4888-21ED-3EE5-536C3E5BF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0" y="2306105"/>
            <a:ext cx="3819333" cy="32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38E54B-4807-BC14-226F-5017A3A6A4C9}"/>
              </a:ext>
            </a:extLst>
          </p:cNvPr>
          <p:cNvSpPr txBox="1"/>
          <p:nvPr/>
        </p:nvSpPr>
        <p:spPr>
          <a:xfrm>
            <a:off x="7874944" y="5857158"/>
            <a:ext cx="416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재난 상황 시 제어기 수동 제어 번거로움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원격 제어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DFDC0-BFDA-60B3-4542-158DD8AF6088}"/>
              </a:ext>
            </a:extLst>
          </p:cNvPr>
          <p:cNvSpPr txBox="1"/>
          <p:nvPr/>
        </p:nvSpPr>
        <p:spPr>
          <a:xfrm>
            <a:off x="4995530" y="1403673"/>
            <a:ext cx="215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11D237A-04E2-206B-8A73-879A5FC7B35A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B70A346D-9295-E010-A68F-3E4AC809F28D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DF8D001-C273-76EE-C904-506FE63A8D6D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AA572B1-9D20-A758-5BB4-F874807BA0A4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6AA5439-15FB-870A-2BDC-CC6CAEFC9C3D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0DAC56-DB2C-D0A0-1AA3-2A3D52FF3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1009">
            <a:extLst>
              <a:ext uri="{FF2B5EF4-FFF2-40B4-BE49-F238E27FC236}">
                <a16:creationId xmlns:a16="http://schemas.microsoft.com/office/drawing/2014/main" id="{1EA55B28-A147-56CF-09D5-7CF5C9DB1AD9}"/>
              </a:ext>
            </a:extLst>
          </p:cNvPr>
          <p:cNvGrpSpPr/>
          <p:nvPr/>
        </p:nvGrpSpPr>
        <p:grpSpPr>
          <a:xfrm>
            <a:off x="6673326" y="4108930"/>
            <a:ext cx="949158" cy="323949"/>
            <a:chOff x="11003356" y="7965688"/>
            <a:chExt cx="6171429" cy="1338765"/>
          </a:xfrm>
        </p:grpSpPr>
        <p:pic>
          <p:nvPicPr>
            <p:cNvPr id="63" name="Object 28">
              <a:extLst>
                <a:ext uri="{FF2B5EF4-FFF2-40B4-BE49-F238E27FC236}">
                  <a16:creationId xmlns:a16="http://schemas.microsoft.com/office/drawing/2014/main" id="{ACBB1D91-6664-EBC8-5727-F13044CF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58" name="그룹 1009">
            <a:extLst>
              <a:ext uri="{FF2B5EF4-FFF2-40B4-BE49-F238E27FC236}">
                <a16:creationId xmlns:a16="http://schemas.microsoft.com/office/drawing/2014/main" id="{748C7D54-B6CF-9A3F-0E7E-8DBF26F518DB}"/>
              </a:ext>
            </a:extLst>
          </p:cNvPr>
          <p:cNvGrpSpPr/>
          <p:nvPr/>
        </p:nvGrpSpPr>
        <p:grpSpPr>
          <a:xfrm>
            <a:off x="6440294" y="2942940"/>
            <a:ext cx="949158" cy="323949"/>
            <a:chOff x="11003356" y="7965688"/>
            <a:chExt cx="6171429" cy="1338765"/>
          </a:xfrm>
        </p:grpSpPr>
        <p:pic>
          <p:nvPicPr>
            <p:cNvPr id="59" name="Object 28">
              <a:extLst>
                <a:ext uri="{FF2B5EF4-FFF2-40B4-BE49-F238E27FC236}">
                  <a16:creationId xmlns:a16="http://schemas.microsoft.com/office/drawing/2014/main" id="{7669783B-9E05-8277-1B1A-3EF3B453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E2CB8B2-8765-8589-CF60-FD3884A5C911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방식</a:t>
            </a:r>
          </a:p>
        </p:txBody>
      </p: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09FCA6B0-73ED-A471-8539-97D9837AA277}"/>
              </a:ext>
            </a:extLst>
          </p:cNvPr>
          <p:cNvGrpSpPr/>
          <p:nvPr/>
        </p:nvGrpSpPr>
        <p:grpSpPr>
          <a:xfrm>
            <a:off x="6470664" y="5220976"/>
            <a:ext cx="1253958" cy="323948"/>
            <a:chOff x="11003356" y="7965688"/>
            <a:chExt cx="6171429" cy="1338765"/>
          </a:xfrm>
        </p:grpSpPr>
        <p:pic>
          <p:nvPicPr>
            <p:cNvPr id="55" name="Object 28">
              <a:extLst>
                <a:ext uri="{FF2B5EF4-FFF2-40B4-BE49-F238E27FC236}">
                  <a16:creationId xmlns:a16="http://schemas.microsoft.com/office/drawing/2014/main" id="{0F30B266-10C8-7792-283E-E8BF5494E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E61E8-23E0-80FD-1717-8A87AC746CCC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28FE96-E350-5309-7334-EE3A27E286F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19" y="2456827"/>
            <a:ext cx="4318679" cy="372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6403B-50FA-23D0-350E-F27AC8282276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BAD320-9644-00DF-B582-7BD915969939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01EE82-4D42-778D-E5BF-D9DAE94D99DD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AF612F-0E09-8ACC-D28A-EEEC3CE0CBA6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BF9B48-BC0C-F6AF-665E-86880843DD8A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색으로만 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C6F71-21C8-C062-9C42-37CCE8712FB3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응급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우선 신호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불가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B70DB-4AB7-5400-CBB6-55319100CE70}"/>
              </a:ext>
            </a:extLst>
          </p:cNvPr>
          <p:cNvSpPr txBox="1"/>
          <p:nvPr/>
        </p:nvSpPr>
        <p:spPr>
          <a:xfrm>
            <a:off x="4285166" y="5180192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C56F05-D155-A016-1C1F-052E58348F98}"/>
              </a:ext>
            </a:extLst>
          </p:cNvPr>
          <p:cNvSpPr txBox="1"/>
          <p:nvPr/>
        </p:nvSpPr>
        <p:spPr>
          <a:xfrm>
            <a:off x="6173050" y="5180191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250388-FAF3-8C2C-0797-61841E36EF49}"/>
              </a:ext>
            </a:extLst>
          </p:cNvPr>
          <p:cNvGrpSpPr/>
          <p:nvPr/>
        </p:nvGrpSpPr>
        <p:grpSpPr>
          <a:xfrm>
            <a:off x="8213833" y="1961626"/>
            <a:ext cx="3437061" cy="4318680"/>
            <a:chOff x="8213833" y="1961626"/>
            <a:chExt cx="3437061" cy="4318680"/>
          </a:xfrm>
        </p:grpSpPr>
        <p:sp>
          <p:nvSpPr>
            <p:cNvPr id="16" name="원통형 78">
              <a:extLst>
                <a:ext uri="{FF2B5EF4-FFF2-40B4-BE49-F238E27FC236}">
                  <a16:creationId xmlns:a16="http://schemas.microsoft.com/office/drawing/2014/main" id="{B11BF739-8D74-139E-3E79-374796AD6249}"/>
                </a:ext>
              </a:extLst>
            </p:cNvPr>
            <p:cNvSpPr/>
            <p:nvPr/>
          </p:nvSpPr>
          <p:spPr>
            <a:xfrm rot="16200000">
              <a:off x="9559180" y="1334000"/>
              <a:ext cx="241594" cy="2932287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9">
              <a:extLst>
                <a:ext uri="{FF2B5EF4-FFF2-40B4-BE49-F238E27FC236}">
                  <a16:creationId xmlns:a16="http://schemas.microsoft.com/office/drawing/2014/main" id="{9D11132F-0300-9BD6-576E-371FBA7EA3A0}"/>
                </a:ext>
              </a:extLst>
            </p:cNvPr>
            <p:cNvSpPr/>
            <p:nvPr/>
          </p:nvSpPr>
          <p:spPr>
            <a:xfrm>
              <a:off x="11139777" y="2262324"/>
              <a:ext cx="204730" cy="3867948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B0B7B0B-3833-FFB8-0717-0F1CF27BD9FA}"/>
                </a:ext>
              </a:extLst>
            </p:cNvPr>
            <p:cNvSpPr/>
            <p:nvPr/>
          </p:nvSpPr>
          <p:spPr>
            <a:xfrm>
              <a:off x="10923242" y="5956358"/>
              <a:ext cx="606647" cy="323948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3">
              <a:extLst>
                <a:ext uri="{FF2B5EF4-FFF2-40B4-BE49-F238E27FC236}">
                  <a16:creationId xmlns:a16="http://schemas.microsoft.com/office/drawing/2014/main" id="{CFD22145-DFA2-F94F-EFE2-3539DA72C70C}"/>
                </a:ext>
              </a:extLst>
            </p:cNvPr>
            <p:cNvSpPr/>
            <p:nvPr/>
          </p:nvSpPr>
          <p:spPr>
            <a:xfrm>
              <a:off x="10881105" y="1961626"/>
              <a:ext cx="769789" cy="397727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3C99B6-D36B-0A6E-D65C-7201F8412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442" y="2463963"/>
              <a:ext cx="2398865" cy="67235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51F7D3-861F-9DDF-960C-03A14924E872}"/>
                </a:ext>
              </a:extLst>
            </p:cNvPr>
            <p:cNvSpPr txBox="1"/>
            <p:nvPr/>
          </p:nvSpPr>
          <p:spPr>
            <a:xfrm>
              <a:off x="10907506" y="2069338"/>
              <a:ext cx="716986" cy="21544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태 양 열 </a:t>
              </a:r>
            </a:p>
          </p:txBody>
        </p:sp>
      </p:grpSp>
      <p:pic>
        <p:nvPicPr>
          <p:cNvPr id="45" name="Picture 8" descr="detail image">
            <a:extLst>
              <a:ext uri="{FF2B5EF4-FFF2-40B4-BE49-F238E27FC236}">
                <a16:creationId xmlns:a16="http://schemas.microsoft.com/office/drawing/2014/main" id="{2BC5440C-EC16-B561-894C-97990AF2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2800" y="1954684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1006">
            <a:extLst>
              <a:ext uri="{FF2B5EF4-FFF2-40B4-BE49-F238E27FC236}">
                <a16:creationId xmlns:a16="http://schemas.microsoft.com/office/drawing/2014/main" id="{0289E2D2-F33C-6B27-6B6B-81ABAC74B0A8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BD231607-D8F0-98BB-299F-B9FBB18B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11191A-F57E-345D-D710-9EC139439B3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756D23B-6B62-9A75-0A24-88751B3A02C6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1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A145A90-F272-7FF9-7956-4E6DCBC511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731" y="2469552"/>
            <a:ext cx="2391576" cy="6667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78CBB69-8BA9-2084-5C25-249013F14496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응급 차량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우선 신호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810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Haettenschweiler" panose="020B070604090206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8574</TotalTime>
  <Words>1819</Words>
  <Application>Microsoft Office PowerPoint</Application>
  <PresentationFormat>와이드스크린</PresentationFormat>
  <Paragraphs>552</Paragraphs>
  <Slides>43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Arial Unicode MS</vt:lpstr>
      <vt:lpstr>HY견고딕</vt:lpstr>
      <vt:lpstr>나눔고딕</vt:lpstr>
      <vt:lpstr>맑은 고딕</vt:lpstr>
      <vt:lpstr>함초롬바탕</vt:lpstr>
      <vt:lpstr>Arial</vt:lpstr>
      <vt:lpstr>Arial Black</vt:lpstr>
      <vt:lpstr>Haettenschweiler</vt:lpstr>
      <vt:lpstr>Office 테마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CHOI HS</cp:lastModifiedBy>
  <cp:revision>217</cp:revision>
  <dcterms:created xsi:type="dcterms:W3CDTF">2022-12-15T07:36:15Z</dcterms:created>
  <dcterms:modified xsi:type="dcterms:W3CDTF">2023-02-21T22:57:01Z</dcterms:modified>
</cp:coreProperties>
</file>